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4" r:id="rId1"/>
    <p:sldMasterId id="2147483725" r:id="rId2"/>
  </p:sldMasterIdLst>
  <p:notesMasterIdLst>
    <p:notesMasterId r:id="rId28"/>
  </p:notesMasterIdLst>
  <p:handoutMasterIdLst>
    <p:handoutMasterId r:id="rId29"/>
  </p:handoutMasterIdLst>
  <p:sldIdLst>
    <p:sldId id="846" r:id="rId3"/>
    <p:sldId id="1079" r:id="rId4"/>
    <p:sldId id="1080" r:id="rId5"/>
    <p:sldId id="1081" r:id="rId6"/>
    <p:sldId id="1082" r:id="rId7"/>
    <p:sldId id="1083" r:id="rId8"/>
    <p:sldId id="1084" r:id="rId9"/>
    <p:sldId id="1085" r:id="rId10"/>
    <p:sldId id="1086" r:id="rId11"/>
    <p:sldId id="1087" r:id="rId12"/>
    <p:sldId id="1088" r:id="rId13"/>
    <p:sldId id="1065" r:id="rId14"/>
    <p:sldId id="1017" r:id="rId15"/>
    <p:sldId id="1018" r:id="rId16"/>
    <p:sldId id="1062" r:id="rId17"/>
    <p:sldId id="1057" r:id="rId18"/>
    <p:sldId id="1058" r:id="rId19"/>
    <p:sldId id="1048" r:id="rId20"/>
    <p:sldId id="1060" r:id="rId21"/>
    <p:sldId id="1061" r:id="rId22"/>
    <p:sldId id="1078" r:id="rId23"/>
    <p:sldId id="1072" r:id="rId24"/>
    <p:sldId id="1068" r:id="rId25"/>
    <p:sldId id="1069" r:id="rId26"/>
    <p:sldId id="1076" r:id="rId27"/>
  </p:sldIdLst>
  <p:sldSz cx="9144000" cy="6858000" type="screen4x3"/>
  <p:notesSz cx="7099300" cy="10234613"/>
  <p:embeddedFontLst>
    <p:embeddedFont>
      <p:font typeface="Frutiger LT Com 55 Roman" pitchFamily="34" charset="0"/>
      <p:regular r:id="rId30"/>
      <p:bold r:id="rId31"/>
      <p:italic r:id="rId32"/>
    </p:embeddedFont>
    <p:embeddedFont>
      <p:font typeface="Calibri" pitchFamily="34" charset="0"/>
      <p:regular r:id="rId33"/>
      <p:bold r:id="rId34"/>
      <p:italic r:id="rId35"/>
      <p:boldItalic r:id="rId36"/>
    </p:embeddedFont>
    <p:embeddedFont>
      <p:font typeface="MS PGothic" pitchFamily="34" charset="-128"/>
      <p:regular r:id="rId37"/>
    </p:embeddedFont>
    <p:embeddedFont>
      <p:font typeface="Frutiger LT Com 45 Light" pitchFamily="34" charset="0"/>
      <p:regular r:id="rId38"/>
      <p:bold r:id="rId39"/>
      <p:italic r:id="rId40"/>
      <p:boldItalic r:id="rId41"/>
    </p:embeddedFont>
    <p:embeddedFont>
      <p:font typeface="Tahoma" pitchFamily="34" charset="0"/>
      <p:regular r:id="rId42"/>
      <p:bold r:id="rId43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AFAF"/>
    <a:srgbClr val="B2B2B2"/>
    <a:srgbClr val="F03C18"/>
    <a:srgbClr val="B1C800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2" autoAdjust="0"/>
    <p:restoredTop sz="71479" autoAdjust="0"/>
  </p:normalViewPr>
  <p:slideViewPr>
    <p:cSldViewPr>
      <p:cViewPr>
        <p:scale>
          <a:sx n="80" d="100"/>
          <a:sy n="80" d="100"/>
        </p:scale>
        <p:origin x="-2418" y="-336"/>
      </p:cViewPr>
      <p:guideLst>
        <p:guide orient="horz" pos="3695"/>
        <p:guide orient="horz" pos="145"/>
        <p:guide orient="horz" pos="1393"/>
        <p:guide orient="horz" pos="721"/>
        <p:guide orient="horz"/>
        <p:guide orient="horz" pos="2832"/>
        <p:guide orient="horz" pos="337"/>
        <p:guide pos="5470"/>
        <p:guide pos="290"/>
        <p:guide pos="1441"/>
      </p:guideLst>
    </p:cSldViewPr>
  </p:slideViewPr>
  <p:outlineViewPr>
    <p:cViewPr>
      <p:scale>
        <a:sx n="33" d="100"/>
        <a:sy n="33" d="100"/>
      </p:scale>
      <p:origin x="0" y="28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3474" y="-72"/>
      </p:cViewPr>
      <p:guideLst>
        <p:guide orient="horz" pos="3224"/>
        <p:guide pos="2237"/>
      </p:guideLst>
    </p:cSldViewPr>
  </p:notesViewPr>
  <p:gridSpacing cx="152299" cy="1522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image" Target="../media/image74.jpeg"/><Relationship Id="rId4" Type="http://schemas.openxmlformats.org/officeDocument/2006/relationships/image" Target="../media/image77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image" Target="../media/image95.jpeg"/><Relationship Id="rId4" Type="http://schemas.openxmlformats.org/officeDocument/2006/relationships/image" Target="../media/image98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image" Target="../media/image74.jpeg"/><Relationship Id="rId4" Type="http://schemas.openxmlformats.org/officeDocument/2006/relationships/image" Target="../media/image77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image" Target="../media/image95.jpeg"/><Relationship Id="rId4" Type="http://schemas.openxmlformats.org/officeDocument/2006/relationships/image" Target="../media/image9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70F815-B2D4-4FC3-98D8-1F400F404D1C}" type="doc">
      <dgm:prSet loTypeId="urn:microsoft.com/office/officeart/2005/8/layout/chevron1" loCatId="process" qsTypeId="urn:microsoft.com/office/officeart/2005/8/quickstyle/simple3" qsCatId="simple" csTypeId="urn:microsoft.com/office/officeart/2005/8/colors/accent1_3" csCatId="accent1" phldr="1"/>
      <dgm:spPr>
        <a:scene3d>
          <a:camera prst="perspectiveFront" fov="6900000">
            <a:rot lat="0" lon="900000" rev="0"/>
          </a:camera>
          <a:lightRig rig="threePt" dir="t"/>
        </a:scene3d>
      </dgm:spPr>
    </dgm:pt>
    <dgm:pt modelId="{B2D7AFD6-664E-4E23-9C9D-8BFB39ED351C}">
      <dgm:prSet phldrT="[Text]" custT="1"/>
      <dgm:spPr>
        <a:solidFill>
          <a:srgbClr val="91D7C8"/>
        </a:solidFill>
        <a:ln w="12700">
          <a:solidFill>
            <a:schemeClr val="bg1"/>
          </a:solidFill>
        </a:ln>
        <a:sp3d prstMaterial="dkEdge"/>
      </dgm:spPr>
      <dgm:t>
        <a:bodyPr/>
        <a:lstStyle/>
        <a:p>
          <a:r>
            <a:rPr lang="en-US" sz="1200" b="1" dirty="0" err="1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>Projekte</a:t>
          </a:r>
          <a:endParaRPr lang="en-US" sz="1200" b="1" dirty="0">
            <a:solidFill>
              <a:schemeClr val="bg1"/>
            </a:solidFill>
            <a:latin typeface="Calibri" pitchFamily="34" charset="0"/>
            <a:cs typeface="Calibri" pitchFamily="34" charset="0"/>
          </a:endParaRPr>
        </a:p>
      </dgm:t>
    </dgm:pt>
    <dgm:pt modelId="{1A11005E-91C5-4120-9E2B-520A8DB74D9A}" type="parTrans" cxnId="{20739E45-939B-402C-B6C7-14D0207CEEB3}">
      <dgm:prSet/>
      <dgm:spPr/>
      <dgm:t>
        <a:bodyPr/>
        <a:lstStyle/>
        <a:p>
          <a:endParaRPr lang="en-US" sz="1200">
            <a:latin typeface="Calibri" pitchFamily="34" charset="0"/>
            <a:cs typeface="Calibri" pitchFamily="34" charset="0"/>
          </a:endParaRPr>
        </a:p>
      </dgm:t>
    </dgm:pt>
    <dgm:pt modelId="{F5224CEA-A4E1-48BD-A82C-B51EEEEC7D58}" type="sibTrans" cxnId="{20739E45-939B-402C-B6C7-14D0207CEEB3}">
      <dgm:prSet/>
      <dgm:spPr/>
      <dgm:t>
        <a:bodyPr/>
        <a:lstStyle/>
        <a:p>
          <a:endParaRPr lang="en-US" sz="1200">
            <a:latin typeface="Calibri" pitchFamily="34" charset="0"/>
            <a:cs typeface="Calibri" pitchFamily="34" charset="0"/>
          </a:endParaRPr>
        </a:p>
      </dgm:t>
    </dgm:pt>
    <dgm:pt modelId="{83F31F14-9C33-41FB-81FB-DD0F2DCD09B1}">
      <dgm:prSet phldrT="[Text]" custT="1"/>
      <dgm:spPr>
        <a:solidFill>
          <a:srgbClr val="2DC3A3"/>
        </a:solidFill>
        <a:ln w="19050">
          <a:solidFill>
            <a:schemeClr val="bg1"/>
          </a:solidFill>
        </a:ln>
        <a:sp3d prstMaterial="dkEdge"/>
      </dgm:spPr>
      <dgm:t>
        <a:bodyPr/>
        <a:lstStyle/>
        <a:p>
          <a:r>
            <a:rPr lang="en-US" sz="1200" b="1" noProof="0" dirty="0" err="1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>Prototypen</a:t>
          </a:r>
          <a:endParaRPr lang="en-US" sz="1200" b="1" noProof="0" dirty="0" smtClean="0">
            <a:solidFill>
              <a:schemeClr val="bg1"/>
            </a:solidFill>
            <a:latin typeface="Calibri" pitchFamily="34" charset="0"/>
            <a:cs typeface="Calibri" pitchFamily="34" charset="0"/>
          </a:endParaRPr>
        </a:p>
        <a:p>
          <a:pPr algn="l">
            <a:lnSpc>
              <a:spcPct val="100000"/>
            </a:lnSpc>
          </a:pPr>
          <a:r>
            <a:rPr lang="en-US" sz="1200" b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>Simulations-</a:t>
          </a:r>
          <a:r>
            <a:rPr lang="en-US" sz="1200" b="1" dirty="0" err="1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>umgebungen</a:t>
          </a:r>
          <a:endParaRPr lang="en-US" sz="1200" b="1" dirty="0">
            <a:solidFill>
              <a:schemeClr val="bg1"/>
            </a:solidFill>
            <a:latin typeface="Calibri" pitchFamily="34" charset="0"/>
            <a:cs typeface="Calibri" pitchFamily="34" charset="0"/>
          </a:endParaRPr>
        </a:p>
      </dgm:t>
    </dgm:pt>
    <dgm:pt modelId="{086C3290-BC55-42F4-9DAA-A2472C34C3FE}" type="parTrans" cxnId="{A8F2E510-1CC9-450E-BC9F-A3E8CA027FBD}">
      <dgm:prSet/>
      <dgm:spPr/>
      <dgm:t>
        <a:bodyPr/>
        <a:lstStyle/>
        <a:p>
          <a:endParaRPr lang="en-US" sz="1200">
            <a:latin typeface="Calibri" pitchFamily="34" charset="0"/>
            <a:cs typeface="Calibri" pitchFamily="34" charset="0"/>
          </a:endParaRPr>
        </a:p>
      </dgm:t>
    </dgm:pt>
    <dgm:pt modelId="{07CFB28E-2537-4CD7-9965-CB7005AF0786}" type="sibTrans" cxnId="{A8F2E510-1CC9-450E-BC9F-A3E8CA027FBD}">
      <dgm:prSet/>
      <dgm:spPr/>
      <dgm:t>
        <a:bodyPr/>
        <a:lstStyle/>
        <a:p>
          <a:endParaRPr lang="en-US" sz="1200">
            <a:latin typeface="Calibri" pitchFamily="34" charset="0"/>
            <a:cs typeface="Calibri" pitchFamily="34" charset="0"/>
          </a:endParaRPr>
        </a:p>
      </dgm:t>
    </dgm:pt>
    <dgm:pt modelId="{1D7B5F60-5C87-475A-BA5D-9B4F52962D6D}">
      <dgm:prSet phldrT="[Text]" custT="1"/>
      <dgm:spPr>
        <a:solidFill>
          <a:schemeClr val="bg2"/>
        </a:solidFill>
        <a:ln w="28575">
          <a:solidFill>
            <a:schemeClr val="bg1"/>
          </a:solidFill>
        </a:ln>
        <a:sp3d prstMaterial="dkEdge"/>
      </dgm:spPr>
      <dgm:t>
        <a:bodyPr/>
        <a:lstStyle/>
        <a:p>
          <a:pPr algn="l">
            <a:lnSpc>
              <a:spcPct val="114000"/>
            </a:lnSpc>
            <a:spcAft>
              <a:spcPts val="0"/>
            </a:spcAft>
          </a:pPr>
          <a:r>
            <a:rPr lang="en-US" sz="1050" b="1" dirty="0" err="1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>Projektergebnisse</a:t>
          </a:r>
          <a:r>
            <a:rPr lang="en-US" sz="1050" b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/>
          </a:r>
          <a:br>
            <a:rPr lang="en-US" sz="1050" b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</a:br>
          <a:r>
            <a:rPr lang="en-US" sz="1050" b="1" dirty="0" err="1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>Beratung</a:t>
          </a:r>
          <a:r>
            <a:rPr lang="en-US" sz="1050" b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/>
          </a:r>
          <a:br>
            <a:rPr lang="en-US" sz="1050" b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</a:br>
          <a:r>
            <a:rPr lang="en-US" sz="1050" b="1" dirty="0" err="1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>Entwicklung</a:t>
          </a:r>
          <a:r>
            <a:rPr lang="en-US" sz="1050" b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/>
          </a:r>
          <a:br>
            <a:rPr lang="en-US" sz="1050" b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</a:br>
          <a:r>
            <a:rPr lang="en-US" sz="1050" b="1" dirty="0" err="1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>Lösungen</a:t>
          </a:r>
          <a:endParaRPr lang="en-US" sz="1050" b="1" dirty="0" smtClean="0">
            <a:solidFill>
              <a:schemeClr val="bg1"/>
            </a:solidFill>
            <a:latin typeface="Calibri" pitchFamily="34" charset="0"/>
            <a:cs typeface="Calibri" pitchFamily="34" charset="0"/>
          </a:endParaRPr>
        </a:p>
      </dgm:t>
    </dgm:pt>
    <dgm:pt modelId="{A12E2243-3A03-46E8-B401-B0F2C3240436}" type="parTrans" cxnId="{4A7D396A-BD19-4B8A-A553-D59C983D8225}">
      <dgm:prSet/>
      <dgm:spPr/>
      <dgm:t>
        <a:bodyPr/>
        <a:lstStyle/>
        <a:p>
          <a:endParaRPr lang="en-US"/>
        </a:p>
      </dgm:t>
    </dgm:pt>
    <dgm:pt modelId="{43F9CD58-A292-4139-A5CD-1941CDFD0333}" type="sibTrans" cxnId="{4A7D396A-BD19-4B8A-A553-D59C983D8225}">
      <dgm:prSet/>
      <dgm:spPr/>
      <dgm:t>
        <a:bodyPr/>
        <a:lstStyle/>
        <a:p>
          <a:endParaRPr lang="en-US"/>
        </a:p>
      </dgm:t>
    </dgm:pt>
    <dgm:pt modelId="{F902C861-8C4B-4F6F-8445-5296FBE65FF4}">
      <dgm:prSet phldrT="[Text]" custT="1"/>
      <dgm:spPr>
        <a:solidFill>
          <a:srgbClr val="2DC3A3"/>
        </a:solidFill>
        <a:ln w="19050">
          <a:solidFill>
            <a:schemeClr val="bg1"/>
          </a:solidFill>
        </a:ln>
        <a:sp3d prstMaterial="dkEdge"/>
      </dgm:spPr>
      <dgm:t>
        <a:bodyPr/>
        <a:lstStyle/>
        <a:p>
          <a:r>
            <a:rPr lang="en-US" sz="1200" b="1" dirty="0" err="1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>Vorprodukte</a:t>
          </a:r>
          <a:endParaRPr lang="en-US" sz="1200" b="1" dirty="0" smtClean="0">
            <a:solidFill>
              <a:schemeClr val="bg1"/>
            </a:solidFill>
            <a:latin typeface="Calibri" pitchFamily="34" charset="0"/>
            <a:cs typeface="Calibri" pitchFamily="34" charset="0"/>
          </a:endParaRPr>
        </a:p>
        <a:p>
          <a:pPr algn="l">
            <a:lnSpc>
              <a:spcPct val="100000"/>
            </a:lnSpc>
          </a:pPr>
          <a:r>
            <a:rPr lang="en-US" sz="1200" b="1" dirty="0" err="1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>Testbeds</a:t>
          </a:r>
          <a:endParaRPr lang="en-US" sz="1200" b="1" dirty="0">
            <a:solidFill>
              <a:schemeClr val="bg1"/>
            </a:solidFill>
            <a:latin typeface="Calibri" pitchFamily="34" charset="0"/>
            <a:cs typeface="Calibri" pitchFamily="34" charset="0"/>
          </a:endParaRPr>
        </a:p>
      </dgm:t>
    </dgm:pt>
    <dgm:pt modelId="{D6A51851-34B3-405E-8CBA-E3448A90E9E5}" type="parTrans" cxnId="{24FD24D5-A4E8-403C-9275-D35062CF2CEA}">
      <dgm:prSet/>
      <dgm:spPr/>
      <dgm:t>
        <a:bodyPr/>
        <a:lstStyle/>
        <a:p>
          <a:endParaRPr lang="de-DE"/>
        </a:p>
      </dgm:t>
    </dgm:pt>
    <dgm:pt modelId="{C9C0F04F-807C-4DA1-B239-2A6D8556C6DB}" type="sibTrans" cxnId="{24FD24D5-A4E8-403C-9275-D35062CF2CEA}">
      <dgm:prSet/>
      <dgm:spPr/>
      <dgm:t>
        <a:bodyPr/>
        <a:lstStyle/>
        <a:p>
          <a:endParaRPr lang="de-DE"/>
        </a:p>
      </dgm:t>
    </dgm:pt>
    <dgm:pt modelId="{39119F06-F5F1-45D2-AD3A-E57AE828EA9E}" type="pres">
      <dgm:prSet presAssocID="{5370F815-B2D4-4FC3-98D8-1F400F404D1C}" presName="Name0" presStyleCnt="0">
        <dgm:presLayoutVars>
          <dgm:dir/>
          <dgm:animLvl val="lvl"/>
          <dgm:resizeHandles val="exact"/>
        </dgm:presLayoutVars>
      </dgm:prSet>
      <dgm:spPr/>
    </dgm:pt>
    <dgm:pt modelId="{11BA8FB7-D790-44F2-8E61-213C5DC34265}" type="pres">
      <dgm:prSet presAssocID="{B2D7AFD6-664E-4E23-9C9D-8BFB39ED351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9194E49-A94C-4B5B-BE12-287C2501935C}" type="pres">
      <dgm:prSet presAssocID="{F5224CEA-A4E1-48BD-A82C-B51EEEEC7D58}" presName="parTxOnlySpace" presStyleCnt="0"/>
      <dgm:spPr>
        <a:sp3d/>
      </dgm:spPr>
    </dgm:pt>
    <dgm:pt modelId="{9995E396-F920-4ECA-9937-C881F67FC309}" type="pres">
      <dgm:prSet presAssocID="{83F31F14-9C33-41FB-81FB-DD0F2DCD09B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06E6665-BD8E-4EC0-BC6D-4FC30C64E507}" type="pres">
      <dgm:prSet presAssocID="{07CFB28E-2537-4CD7-9965-CB7005AF0786}" presName="parTxOnlySpace" presStyleCnt="0"/>
      <dgm:spPr>
        <a:sp3d/>
      </dgm:spPr>
    </dgm:pt>
    <dgm:pt modelId="{3E78AD12-EC5A-4586-991A-083BF213E6E0}" type="pres">
      <dgm:prSet presAssocID="{F902C861-8C4B-4F6F-8445-5296FBE65FF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EB2417D-BF0B-4E45-934E-6128902A688C}" type="pres">
      <dgm:prSet presAssocID="{C9C0F04F-807C-4DA1-B239-2A6D8556C6DB}" presName="parTxOnlySpace" presStyleCnt="0"/>
      <dgm:spPr/>
    </dgm:pt>
    <dgm:pt modelId="{A03F86AE-2257-40FB-A5E1-6B33A4B368DD}" type="pres">
      <dgm:prSet presAssocID="{1D7B5F60-5C87-475A-BA5D-9B4F52962D6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4FD24D5-A4E8-403C-9275-D35062CF2CEA}" srcId="{5370F815-B2D4-4FC3-98D8-1F400F404D1C}" destId="{F902C861-8C4B-4F6F-8445-5296FBE65FF4}" srcOrd="2" destOrd="0" parTransId="{D6A51851-34B3-405E-8CBA-E3448A90E9E5}" sibTransId="{C9C0F04F-807C-4DA1-B239-2A6D8556C6DB}"/>
    <dgm:cxn modelId="{DC31D967-C162-4B84-8C2E-932EF88333E7}" type="presOf" srcId="{B2D7AFD6-664E-4E23-9C9D-8BFB39ED351C}" destId="{11BA8FB7-D790-44F2-8E61-213C5DC34265}" srcOrd="0" destOrd="0" presId="urn:microsoft.com/office/officeart/2005/8/layout/chevron1"/>
    <dgm:cxn modelId="{20739E45-939B-402C-B6C7-14D0207CEEB3}" srcId="{5370F815-B2D4-4FC3-98D8-1F400F404D1C}" destId="{B2D7AFD6-664E-4E23-9C9D-8BFB39ED351C}" srcOrd="0" destOrd="0" parTransId="{1A11005E-91C5-4120-9E2B-520A8DB74D9A}" sibTransId="{F5224CEA-A4E1-48BD-A82C-B51EEEEC7D58}"/>
    <dgm:cxn modelId="{C92945B6-EAC7-42D5-9B1D-10193A51F1A5}" type="presOf" srcId="{1D7B5F60-5C87-475A-BA5D-9B4F52962D6D}" destId="{A03F86AE-2257-40FB-A5E1-6B33A4B368DD}" srcOrd="0" destOrd="0" presId="urn:microsoft.com/office/officeart/2005/8/layout/chevron1"/>
    <dgm:cxn modelId="{4A62A28A-25B9-4DEF-B0F1-C59B3689DF94}" type="presOf" srcId="{83F31F14-9C33-41FB-81FB-DD0F2DCD09B1}" destId="{9995E396-F920-4ECA-9937-C881F67FC309}" srcOrd="0" destOrd="0" presId="urn:microsoft.com/office/officeart/2005/8/layout/chevron1"/>
    <dgm:cxn modelId="{A8F2E510-1CC9-450E-BC9F-A3E8CA027FBD}" srcId="{5370F815-B2D4-4FC3-98D8-1F400F404D1C}" destId="{83F31F14-9C33-41FB-81FB-DD0F2DCD09B1}" srcOrd="1" destOrd="0" parTransId="{086C3290-BC55-42F4-9DAA-A2472C34C3FE}" sibTransId="{07CFB28E-2537-4CD7-9965-CB7005AF0786}"/>
    <dgm:cxn modelId="{4A7D396A-BD19-4B8A-A553-D59C983D8225}" srcId="{5370F815-B2D4-4FC3-98D8-1F400F404D1C}" destId="{1D7B5F60-5C87-475A-BA5D-9B4F52962D6D}" srcOrd="3" destOrd="0" parTransId="{A12E2243-3A03-46E8-B401-B0F2C3240436}" sibTransId="{43F9CD58-A292-4139-A5CD-1941CDFD0333}"/>
    <dgm:cxn modelId="{5BE42C90-CB0B-407F-A4D4-923DDB3CF9A9}" type="presOf" srcId="{5370F815-B2D4-4FC3-98D8-1F400F404D1C}" destId="{39119F06-F5F1-45D2-AD3A-E57AE828EA9E}" srcOrd="0" destOrd="0" presId="urn:microsoft.com/office/officeart/2005/8/layout/chevron1"/>
    <dgm:cxn modelId="{16F16C81-804F-4364-B773-2EF7A644C729}" type="presOf" srcId="{F902C861-8C4B-4F6F-8445-5296FBE65FF4}" destId="{3E78AD12-EC5A-4586-991A-083BF213E6E0}" srcOrd="0" destOrd="0" presId="urn:microsoft.com/office/officeart/2005/8/layout/chevron1"/>
    <dgm:cxn modelId="{AA231252-D95B-424E-8FFC-3293BE8048F9}" type="presParOf" srcId="{39119F06-F5F1-45D2-AD3A-E57AE828EA9E}" destId="{11BA8FB7-D790-44F2-8E61-213C5DC34265}" srcOrd="0" destOrd="0" presId="urn:microsoft.com/office/officeart/2005/8/layout/chevron1"/>
    <dgm:cxn modelId="{EEA1BD63-B0D6-4FCF-A125-A721E0E6D19E}" type="presParOf" srcId="{39119F06-F5F1-45D2-AD3A-E57AE828EA9E}" destId="{19194E49-A94C-4B5B-BE12-287C2501935C}" srcOrd="1" destOrd="0" presId="urn:microsoft.com/office/officeart/2005/8/layout/chevron1"/>
    <dgm:cxn modelId="{6ADB7E2E-B88B-4C2D-A672-C6D4AA53A968}" type="presParOf" srcId="{39119F06-F5F1-45D2-AD3A-E57AE828EA9E}" destId="{9995E396-F920-4ECA-9937-C881F67FC309}" srcOrd="2" destOrd="0" presId="urn:microsoft.com/office/officeart/2005/8/layout/chevron1"/>
    <dgm:cxn modelId="{D36429E3-0CDE-491B-AA1F-32F703B3913B}" type="presParOf" srcId="{39119F06-F5F1-45D2-AD3A-E57AE828EA9E}" destId="{306E6665-BD8E-4EC0-BC6D-4FC30C64E507}" srcOrd="3" destOrd="0" presId="urn:microsoft.com/office/officeart/2005/8/layout/chevron1"/>
    <dgm:cxn modelId="{289FCE3C-89F2-451E-9432-55FF17580135}" type="presParOf" srcId="{39119F06-F5F1-45D2-AD3A-E57AE828EA9E}" destId="{3E78AD12-EC5A-4586-991A-083BF213E6E0}" srcOrd="4" destOrd="0" presId="urn:microsoft.com/office/officeart/2005/8/layout/chevron1"/>
    <dgm:cxn modelId="{7B041701-9F81-48EB-98D6-34F6CCE75551}" type="presParOf" srcId="{39119F06-F5F1-45D2-AD3A-E57AE828EA9E}" destId="{8EB2417D-BF0B-4E45-934E-6128902A688C}" srcOrd="5" destOrd="0" presId="urn:microsoft.com/office/officeart/2005/8/layout/chevron1"/>
    <dgm:cxn modelId="{B91526B4-27B1-4486-B738-EBA02FE5386E}" type="presParOf" srcId="{39119F06-F5F1-45D2-AD3A-E57AE828EA9E}" destId="{A03F86AE-2257-40FB-A5E1-6B33A4B368DD}" srcOrd="6" destOrd="0" presId="urn:microsoft.com/office/officeart/2005/8/layout/chevron1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94B564-2873-43F2-843B-886B628C034A}" type="doc">
      <dgm:prSet loTypeId="urn:microsoft.com/office/officeart/2005/8/layout/vList3" loCatId="list" qsTypeId="urn:microsoft.com/office/officeart/2005/8/quickstyle/simple4" qsCatId="simple" csTypeId="urn:microsoft.com/office/officeart/2005/8/colors/accent6_3" csCatId="accent6" phldr="1"/>
      <dgm:spPr/>
      <dgm:t>
        <a:bodyPr/>
        <a:lstStyle/>
        <a:p>
          <a:endParaRPr lang="de-DE"/>
        </a:p>
      </dgm:t>
    </dgm:pt>
    <dgm:pt modelId="{8EB18292-F3F1-4C45-9D3A-11C2EF5DAB17}">
      <dgm:prSet phldrT="[Text]"/>
      <dgm:spPr/>
      <dgm:t>
        <a:bodyPr/>
        <a:lstStyle/>
        <a:p>
          <a:r>
            <a:rPr lang="de-DE" dirty="0" smtClean="0"/>
            <a:t>Fahrzeuge</a:t>
          </a:r>
          <a:endParaRPr lang="de-DE" dirty="0"/>
        </a:p>
      </dgm:t>
    </dgm:pt>
    <dgm:pt modelId="{AC73B695-8948-4F44-A1B3-324A419458D0}" type="parTrans" cxnId="{F59DD30E-EFE2-43F2-BAAA-76A6CD4F8B85}">
      <dgm:prSet/>
      <dgm:spPr/>
      <dgm:t>
        <a:bodyPr/>
        <a:lstStyle/>
        <a:p>
          <a:endParaRPr lang="de-DE"/>
        </a:p>
      </dgm:t>
    </dgm:pt>
    <dgm:pt modelId="{0CE81C8E-7C13-415A-800A-244BDA1210EC}" type="sibTrans" cxnId="{F59DD30E-EFE2-43F2-BAAA-76A6CD4F8B85}">
      <dgm:prSet/>
      <dgm:spPr/>
      <dgm:t>
        <a:bodyPr/>
        <a:lstStyle/>
        <a:p>
          <a:endParaRPr lang="de-DE"/>
        </a:p>
      </dgm:t>
    </dgm:pt>
    <dgm:pt modelId="{DFB6A049-9D6B-4BAB-B241-87D64B7E5F0F}">
      <dgm:prSet phldrT="[Text]"/>
      <dgm:spPr/>
      <dgm:t>
        <a:bodyPr/>
        <a:lstStyle/>
        <a:p>
          <a:r>
            <a:rPr lang="de-DE" dirty="0" smtClean="0"/>
            <a:t>On Board Unit</a:t>
          </a:r>
          <a:endParaRPr lang="de-DE" dirty="0"/>
        </a:p>
      </dgm:t>
    </dgm:pt>
    <dgm:pt modelId="{B5BF06A8-B45D-444E-A50B-969646D8483B}" type="parTrans" cxnId="{4D69919A-C44F-41C1-B899-E7045FF4313D}">
      <dgm:prSet/>
      <dgm:spPr/>
      <dgm:t>
        <a:bodyPr/>
        <a:lstStyle/>
        <a:p>
          <a:endParaRPr lang="de-DE"/>
        </a:p>
      </dgm:t>
    </dgm:pt>
    <dgm:pt modelId="{46BDEA4C-0288-4531-BA18-B36129795D2C}" type="sibTrans" cxnId="{4D69919A-C44F-41C1-B899-E7045FF4313D}">
      <dgm:prSet/>
      <dgm:spPr/>
      <dgm:t>
        <a:bodyPr/>
        <a:lstStyle/>
        <a:p>
          <a:endParaRPr lang="de-DE"/>
        </a:p>
      </dgm:t>
    </dgm:pt>
    <dgm:pt modelId="{F1F04B44-54CD-49D0-977E-94754B21697A}">
      <dgm:prSet phldrT="[Text]"/>
      <dgm:spPr/>
      <dgm:t>
        <a:bodyPr/>
        <a:lstStyle/>
        <a:p>
          <a:r>
            <a:rPr lang="de-DE" dirty="0" smtClean="0"/>
            <a:t>Induktive Ladetechnologie</a:t>
          </a:r>
          <a:endParaRPr lang="de-DE" dirty="0"/>
        </a:p>
      </dgm:t>
    </dgm:pt>
    <dgm:pt modelId="{23666EA6-75EA-4ACA-AC8B-FEDDA14B6722}" type="parTrans" cxnId="{C6E95231-5022-466F-B0E4-821AAD53BDA8}">
      <dgm:prSet/>
      <dgm:spPr/>
      <dgm:t>
        <a:bodyPr/>
        <a:lstStyle/>
        <a:p>
          <a:endParaRPr lang="de-DE"/>
        </a:p>
      </dgm:t>
    </dgm:pt>
    <dgm:pt modelId="{C7C1968D-0D68-4999-9871-63A16321CC46}" type="sibTrans" cxnId="{C6E95231-5022-466F-B0E4-821AAD53BDA8}">
      <dgm:prSet/>
      <dgm:spPr/>
      <dgm:t>
        <a:bodyPr/>
        <a:lstStyle/>
        <a:p>
          <a:endParaRPr lang="de-DE"/>
        </a:p>
      </dgm:t>
    </dgm:pt>
    <dgm:pt modelId="{DCA3C53F-5283-492B-B373-38CBE63C7BEF}">
      <dgm:prSet phldrT="[Text]"/>
      <dgm:spPr/>
      <dgm:t>
        <a:bodyPr/>
        <a:lstStyle/>
        <a:p>
          <a:r>
            <a:rPr lang="de-DE" dirty="0" smtClean="0"/>
            <a:t>Infrastruktur</a:t>
          </a:r>
          <a:endParaRPr lang="de-DE" dirty="0"/>
        </a:p>
      </dgm:t>
    </dgm:pt>
    <dgm:pt modelId="{C946BC6A-90DE-4B32-BE06-B52384B866DE}" type="parTrans" cxnId="{2AB74696-EAC0-419E-BC2E-14B5571FCD92}">
      <dgm:prSet/>
      <dgm:spPr/>
      <dgm:t>
        <a:bodyPr/>
        <a:lstStyle/>
        <a:p>
          <a:endParaRPr lang="de-DE"/>
        </a:p>
      </dgm:t>
    </dgm:pt>
    <dgm:pt modelId="{87D23C33-5615-4577-8BB7-A5DAAC4F72E9}" type="sibTrans" cxnId="{2AB74696-EAC0-419E-BC2E-14B5571FCD92}">
      <dgm:prSet/>
      <dgm:spPr/>
      <dgm:t>
        <a:bodyPr/>
        <a:lstStyle/>
        <a:p>
          <a:endParaRPr lang="de-DE"/>
        </a:p>
      </dgm:t>
    </dgm:pt>
    <dgm:pt modelId="{0BFD5D8C-5679-453E-AEDB-BC9C90943C9B}">
      <dgm:prSet phldrT="[Text]"/>
      <dgm:spPr/>
      <dgm:t>
        <a:bodyPr/>
        <a:lstStyle/>
        <a:p>
          <a:r>
            <a:rPr lang="de-DE" dirty="0" smtClean="0"/>
            <a:t>Induktive Ladetechnologie</a:t>
          </a:r>
          <a:endParaRPr lang="de-DE" dirty="0"/>
        </a:p>
      </dgm:t>
    </dgm:pt>
    <dgm:pt modelId="{EE84FC49-C06E-4A2D-A5BC-8783DCA755BA}" type="parTrans" cxnId="{B727E196-F8C3-408A-A1AA-F2C9DA807F52}">
      <dgm:prSet/>
      <dgm:spPr/>
      <dgm:t>
        <a:bodyPr/>
        <a:lstStyle/>
        <a:p>
          <a:endParaRPr lang="de-DE"/>
        </a:p>
      </dgm:t>
    </dgm:pt>
    <dgm:pt modelId="{0813B026-58EC-493E-9174-AF72AF5C25BD}" type="sibTrans" cxnId="{B727E196-F8C3-408A-A1AA-F2C9DA807F52}">
      <dgm:prSet/>
      <dgm:spPr/>
      <dgm:t>
        <a:bodyPr/>
        <a:lstStyle/>
        <a:p>
          <a:endParaRPr lang="de-DE"/>
        </a:p>
      </dgm:t>
    </dgm:pt>
    <dgm:pt modelId="{7244C067-2600-427C-82CD-D48E5189D56D}">
      <dgm:prSet phldrT="[Text]"/>
      <dgm:spPr/>
      <dgm:t>
        <a:bodyPr/>
        <a:lstStyle/>
        <a:p>
          <a:r>
            <a:rPr lang="de-DE" dirty="0" smtClean="0"/>
            <a:t>Lademanagement</a:t>
          </a:r>
          <a:endParaRPr lang="de-DE" dirty="0"/>
        </a:p>
      </dgm:t>
    </dgm:pt>
    <dgm:pt modelId="{FDED08E1-97FE-4A40-87F9-E3779DA2DF22}" type="parTrans" cxnId="{4848BED7-78AD-46C8-BC9C-4624A4F459A0}">
      <dgm:prSet/>
      <dgm:spPr/>
      <dgm:t>
        <a:bodyPr/>
        <a:lstStyle/>
        <a:p>
          <a:endParaRPr lang="de-DE"/>
        </a:p>
      </dgm:t>
    </dgm:pt>
    <dgm:pt modelId="{3F795E27-0EB6-4075-9842-2D0ECED7A435}" type="sibTrans" cxnId="{4848BED7-78AD-46C8-BC9C-4624A4F459A0}">
      <dgm:prSet/>
      <dgm:spPr/>
      <dgm:t>
        <a:bodyPr/>
        <a:lstStyle/>
        <a:p>
          <a:endParaRPr lang="de-DE"/>
        </a:p>
      </dgm:t>
    </dgm:pt>
    <dgm:pt modelId="{658592B5-2E62-4E93-8F8E-6DCFA5E458E4}">
      <dgm:prSet phldrT="[Text]"/>
      <dgm:spPr/>
      <dgm:t>
        <a:bodyPr/>
        <a:lstStyle/>
        <a:p>
          <a:r>
            <a:rPr lang="de-DE" dirty="0" smtClean="0"/>
            <a:t>Daten und Dienste</a:t>
          </a:r>
          <a:endParaRPr lang="de-DE" dirty="0"/>
        </a:p>
      </dgm:t>
    </dgm:pt>
    <dgm:pt modelId="{97FDBF4A-2D8F-49D8-A4CB-3AB1F9FFDC05}" type="parTrans" cxnId="{3E8E75B9-5BD0-4915-8439-4EA442A5B5A7}">
      <dgm:prSet/>
      <dgm:spPr/>
      <dgm:t>
        <a:bodyPr/>
        <a:lstStyle/>
        <a:p>
          <a:endParaRPr lang="de-DE"/>
        </a:p>
      </dgm:t>
    </dgm:pt>
    <dgm:pt modelId="{7D9E4BA0-C6BC-40B7-A649-E1A24E1F1403}" type="sibTrans" cxnId="{3E8E75B9-5BD0-4915-8439-4EA442A5B5A7}">
      <dgm:prSet/>
      <dgm:spPr/>
      <dgm:t>
        <a:bodyPr/>
        <a:lstStyle/>
        <a:p>
          <a:endParaRPr lang="de-DE"/>
        </a:p>
      </dgm:t>
    </dgm:pt>
    <dgm:pt modelId="{4BE1DDC2-F870-4A22-AACE-BBC6FEDE551E}">
      <dgm:prSet phldrT="[Text]"/>
      <dgm:spPr/>
      <dgm:t>
        <a:bodyPr/>
        <a:lstStyle/>
        <a:p>
          <a:r>
            <a:rPr lang="de-DE" dirty="0" smtClean="0"/>
            <a:t>Mobilitätsdaten-</a:t>
          </a:r>
          <a:r>
            <a:rPr lang="de-DE" dirty="0" err="1" smtClean="0"/>
            <a:t>Cloud</a:t>
          </a:r>
          <a:endParaRPr lang="de-DE" dirty="0"/>
        </a:p>
      </dgm:t>
    </dgm:pt>
    <dgm:pt modelId="{F7830132-CB84-4B83-94EB-42D31766AC8C}" type="parTrans" cxnId="{CB1B2A9F-C382-4535-9B29-C861B4095D56}">
      <dgm:prSet/>
      <dgm:spPr/>
      <dgm:t>
        <a:bodyPr/>
        <a:lstStyle/>
        <a:p>
          <a:endParaRPr lang="de-DE"/>
        </a:p>
      </dgm:t>
    </dgm:pt>
    <dgm:pt modelId="{25D29D83-337F-45DA-B022-AD4FBDAED5AC}" type="sibTrans" cxnId="{CB1B2A9F-C382-4535-9B29-C861B4095D56}">
      <dgm:prSet/>
      <dgm:spPr/>
      <dgm:t>
        <a:bodyPr/>
        <a:lstStyle/>
        <a:p>
          <a:endParaRPr lang="de-DE"/>
        </a:p>
      </dgm:t>
    </dgm:pt>
    <dgm:pt modelId="{7B053B1F-1E55-4E94-8B60-557A977E1868}">
      <dgm:prSet phldrT="[Text]"/>
      <dgm:spPr/>
      <dgm:t>
        <a:bodyPr/>
        <a:lstStyle/>
        <a:p>
          <a:r>
            <a:rPr lang="de-DE" dirty="0" smtClean="0"/>
            <a:t>Nahtlose Ortung</a:t>
          </a:r>
          <a:endParaRPr lang="de-DE" dirty="0"/>
        </a:p>
      </dgm:t>
    </dgm:pt>
    <dgm:pt modelId="{55B3629B-7AD5-4074-8E3E-6D95C4CC6AEE}" type="parTrans" cxnId="{DD4D0FF6-BFB9-4741-919D-D3E5C2DBC2F3}">
      <dgm:prSet/>
      <dgm:spPr/>
      <dgm:t>
        <a:bodyPr/>
        <a:lstStyle/>
        <a:p>
          <a:endParaRPr lang="de-DE"/>
        </a:p>
      </dgm:t>
    </dgm:pt>
    <dgm:pt modelId="{AB952C24-A298-4941-91B2-29DD83C7DD68}" type="sibTrans" cxnId="{DD4D0FF6-BFB9-4741-919D-D3E5C2DBC2F3}">
      <dgm:prSet/>
      <dgm:spPr/>
      <dgm:t>
        <a:bodyPr/>
        <a:lstStyle/>
        <a:p>
          <a:endParaRPr lang="de-DE"/>
        </a:p>
      </dgm:t>
    </dgm:pt>
    <dgm:pt modelId="{58A7F68D-6778-4825-8C8D-0F9B987A6292}">
      <dgm:prSet phldrT="[Text]"/>
      <dgm:spPr/>
      <dgm:t>
        <a:bodyPr/>
        <a:lstStyle/>
        <a:p>
          <a:r>
            <a:rPr lang="de-DE" dirty="0" smtClean="0"/>
            <a:t>Demonstratoren</a:t>
          </a:r>
          <a:endParaRPr lang="de-DE" dirty="0"/>
        </a:p>
      </dgm:t>
    </dgm:pt>
    <dgm:pt modelId="{A1ECE89C-AFC2-4276-8FF5-0DB44F6D93D7}" type="parTrans" cxnId="{B1D41093-CDB6-4A52-BF2B-AE74146B6BFE}">
      <dgm:prSet/>
      <dgm:spPr/>
      <dgm:t>
        <a:bodyPr/>
        <a:lstStyle/>
        <a:p>
          <a:endParaRPr lang="de-DE"/>
        </a:p>
      </dgm:t>
    </dgm:pt>
    <dgm:pt modelId="{A63A713A-6B87-405F-881B-55436A1C711F}" type="sibTrans" cxnId="{B1D41093-CDB6-4A52-BF2B-AE74146B6BFE}">
      <dgm:prSet/>
      <dgm:spPr/>
      <dgm:t>
        <a:bodyPr/>
        <a:lstStyle/>
        <a:p>
          <a:endParaRPr lang="de-DE"/>
        </a:p>
      </dgm:t>
    </dgm:pt>
    <dgm:pt modelId="{D931E624-2906-491F-873A-570C6FA3869D}">
      <dgm:prSet phldrT="[Text]"/>
      <dgm:spPr/>
      <dgm:t>
        <a:bodyPr/>
        <a:lstStyle/>
        <a:p>
          <a:r>
            <a:rPr lang="de-DE" dirty="0" smtClean="0"/>
            <a:t>Gemeinschaftlicher PKW</a:t>
          </a:r>
          <a:endParaRPr lang="de-DE" dirty="0"/>
        </a:p>
      </dgm:t>
    </dgm:pt>
    <dgm:pt modelId="{AAEB53A7-C8A1-4122-8BDF-4ACD720EA085}" type="parTrans" cxnId="{B4E1ED7B-98E5-4798-B909-5F25AA6B80AE}">
      <dgm:prSet/>
      <dgm:spPr/>
      <dgm:t>
        <a:bodyPr/>
        <a:lstStyle/>
        <a:p>
          <a:endParaRPr lang="de-DE"/>
        </a:p>
      </dgm:t>
    </dgm:pt>
    <dgm:pt modelId="{D1D725B1-14E3-4F81-B411-DEE55FB9023D}" type="sibTrans" cxnId="{B4E1ED7B-98E5-4798-B909-5F25AA6B80AE}">
      <dgm:prSet/>
      <dgm:spPr/>
      <dgm:t>
        <a:bodyPr/>
        <a:lstStyle/>
        <a:p>
          <a:endParaRPr lang="de-DE"/>
        </a:p>
      </dgm:t>
    </dgm:pt>
    <dgm:pt modelId="{C19C8CCE-6A10-42A9-AF39-C981EBABCEC2}">
      <dgm:prSet phldrT="[Text]"/>
      <dgm:spPr/>
      <dgm:t>
        <a:bodyPr/>
        <a:lstStyle/>
        <a:p>
          <a:r>
            <a:rPr lang="de-DE" dirty="0" smtClean="0"/>
            <a:t>Positionierungssystem</a:t>
          </a:r>
          <a:endParaRPr lang="de-DE" dirty="0"/>
        </a:p>
      </dgm:t>
    </dgm:pt>
    <dgm:pt modelId="{78AC5F24-13AB-434A-A610-B2554A50AB71}" type="parTrans" cxnId="{B1FCAA35-762A-4170-A487-D0C5822CB25F}">
      <dgm:prSet/>
      <dgm:spPr/>
      <dgm:t>
        <a:bodyPr/>
        <a:lstStyle/>
        <a:p>
          <a:endParaRPr lang="de-DE"/>
        </a:p>
      </dgm:t>
    </dgm:pt>
    <dgm:pt modelId="{F3300FB3-BF0B-43B7-8B33-C09C723912CD}" type="sibTrans" cxnId="{B1FCAA35-762A-4170-A487-D0C5822CB25F}">
      <dgm:prSet/>
      <dgm:spPr/>
      <dgm:t>
        <a:bodyPr/>
        <a:lstStyle/>
        <a:p>
          <a:endParaRPr lang="de-DE"/>
        </a:p>
      </dgm:t>
    </dgm:pt>
    <dgm:pt modelId="{DDB58147-13BB-4C99-A56E-9B14C53719B4}">
      <dgm:prSet phldrT="[Text]"/>
      <dgm:spPr/>
      <dgm:t>
        <a:bodyPr/>
        <a:lstStyle/>
        <a:p>
          <a:r>
            <a:rPr lang="de-DE" dirty="0" smtClean="0"/>
            <a:t>Mobilitätsdatendienste</a:t>
          </a:r>
          <a:endParaRPr lang="de-DE" dirty="0"/>
        </a:p>
      </dgm:t>
    </dgm:pt>
    <dgm:pt modelId="{56F316DA-9DD8-498E-B53F-1A234DD5B1BE}" type="parTrans" cxnId="{9BBF6DE4-CE80-42D8-8AF0-2441D96419E4}">
      <dgm:prSet/>
      <dgm:spPr/>
      <dgm:t>
        <a:bodyPr/>
        <a:lstStyle/>
        <a:p>
          <a:endParaRPr lang="de-DE"/>
        </a:p>
      </dgm:t>
    </dgm:pt>
    <dgm:pt modelId="{C5D63906-1FBC-4F6D-9C1D-D6D7B613793F}" type="sibTrans" cxnId="{9BBF6DE4-CE80-42D8-8AF0-2441D96419E4}">
      <dgm:prSet/>
      <dgm:spPr/>
      <dgm:t>
        <a:bodyPr/>
        <a:lstStyle/>
        <a:p>
          <a:endParaRPr lang="de-DE"/>
        </a:p>
      </dgm:t>
    </dgm:pt>
    <dgm:pt modelId="{4F2125AC-2AF7-41E2-AA33-C0300DCED13E}">
      <dgm:prSet phldrT="[Text]"/>
      <dgm:spPr/>
      <dgm:t>
        <a:bodyPr/>
        <a:lstStyle/>
        <a:p>
          <a:r>
            <a:rPr lang="de-DE" dirty="0" smtClean="0"/>
            <a:t>Gemeinschaftlicher </a:t>
          </a:r>
          <a:r>
            <a:rPr lang="de-DE" dirty="0" err="1" smtClean="0"/>
            <a:t>Segway</a:t>
          </a:r>
          <a:endParaRPr lang="de-DE" dirty="0"/>
        </a:p>
      </dgm:t>
    </dgm:pt>
    <dgm:pt modelId="{4224AED9-A264-4541-8050-C20CAE2BF8E6}" type="parTrans" cxnId="{70598530-91E0-4F9A-B0FA-F6EFE5F5B700}">
      <dgm:prSet/>
      <dgm:spPr/>
      <dgm:t>
        <a:bodyPr/>
        <a:lstStyle/>
        <a:p>
          <a:endParaRPr lang="de-DE"/>
        </a:p>
      </dgm:t>
    </dgm:pt>
    <dgm:pt modelId="{481B8626-C61B-415A-9198-C51629E752FE}" type="sibTrans" cxnId="{70598530-91E0-4F9A-B0FA-F6EFE5F5B700}">
      <dgm:prSet/>
      <dgm:spPr/>
      <dgm:t>
        <a:bodyPr/>
        <a:lstStyle/>
        <a:p>
          <a:endParaRPr lang="de-DE"/>
        </a:p>
      </dgm:t>
    </dgm:pt>
    <dgm:pt modelId="{CB4F683F-2C5F-480E-BC7C-53BA87F5CB7F}">
      <dgm:prSet phldrT="[Text]"/>
      <dgm:spPr/>
      <dgm:t>
        <a:bodyPr/>
        <a:lstStyle/>
        <a:p>
          <a:r>
            <a:rPr lang="de-DE" dirty="0" smtClean="0"/>
            <a:t>Gemeinschaftliche </a:t>
          </a:r>
          <a:r>
            <a:rPr lang="de-DE" dirty="0" err="1" smtClean="0"/>
            <a:t>Mobiliätsdienste</a:t>
          </a:r>
          <a:endParaRPr lang="de-DE" dirty="0"/>
        </a:p>
      </dgm:t>
    </dgm:pt>
    <dgm:pt modelId="{ABA49358-B849-4A59-A86D-24A01680E39F}" type="parTrans" cxnId="{7AB5B4CD-EE40-4768-B75C-5286AEB84375}">
      <dgm:prSet/>
      <dgm:spPr/>
      <dgm:t>
        <a:bodyPr/>
        <a:lstStyle/>
        <a:p>
          <a:endParaRPr lang="de-DE"/>
        </a:p>
      </dgm:t>
    </dgm:pt>
    <dgm:pt modelId="{A664417C-A123-4E85-BFB9-2C58628B9491}" type="sibTrans" cxnId="{7AB5B4CD-EE40-4768-B75C-5286AEB84375}">
      <dgm:prSet/>
      <dgm:spPr/>
      <dgm:t>
        <a:bodyPr/>
        <a:lstStyle/>
        <a:p>
          <a:endParaRPr lang="de-DE"/>
        </a:p>
      </dgm:t>
    </dgm:pt>
    <dgm:pt modelId="{EAA74C9D-048E-47A7-91C6-8D0E808DB205}" type="pres">
      <dgm:prSet presAssocID="{8094B564-2873-43F2-843B-886B628C034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612D1C1-3AB2-456A-84A9-95FEA0F959B2}" type="pres">
      <dgm:prSet presAssocID="{8EB18292-F3F1-4C45-9D3A-11C2EF5DAB17}" presName="composite" presStyleCnt="0"/>
      <dgm:spPr/>
    </dgm:pt>
    <dgm:pt modelId="{BD110A96-3495-4C8A-BD5D-F7FBA18FCDBA}" type="pres">
      <dgm:prSet presAssocID="{8EB18292-F3F1-4C45-9D3A-11C2EF5DAB17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de-DE"/>
        </a:p>
      </dgm:t>
    </dgm:pt>
    <dgm:pt modelId="{6B8B0271-746C-4547-9826-806D0FCB32D0}" type="pres">
      <dgm:prSet presAssocID="{8EB18292-F3F1-4C45-9D3A-11C2EF5DAB17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3770B9D-B05E-4550-BB57-190B6864C5A2}" type="pres">
      <dgm:prSet presAssocID="{0CE81C8E-7C13-415A-800A-244BDA1210EC}" presName="spacing" presStyleCnt="0"/>
      <dgm:spPr/>
    </dgm:pt>
    <dgm:pt modelId="{F67F6664-A15F-49A5-B805-79E94DD34AA1}" type="pres">
      <dgm:prSet presAssocID="{DCA3C53F-5283-492B-B373-38CBE63C7BEF}" presName="composite" presStyleCnt="0"/>
      <dgm:spPr/>
    </dgm:pt>
    <dgm:pt modelId="{D74C6DE7-B26D-479A-BA51-096E0D29B26E}" type="pres">
      <dgm:prSet presAssocID="{DCA3C53F-5283-492B-B373-38CBE63C7BEF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de-DE"/>
        </a:p>
      </dgm:t>
    </dgm:pt>
    <dgm:pt modelId="{187AD95F-63C7-445E-B284-DBBC995E2BD5}" type="pres">
      <dgm:prSet presAssocID="{DCA3C53F-5283-492B-B373-38CBE63C7BEF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4D1AD5-E84D-4971-BB77-9B0A6A54D98A}" type="pres">
      <dgm:prSet presAssocID="{87D23C33-5615-4577-8BB7-A5DAAC4F72E9}" presName="spacing" presStyleCnt="0"/>
      <dgm:spPr/>
    </dgm:pt>
    <dgm:pt modelId="{BD7B5CDE-E0B0-456B-B78C-DB8FB1DF9DF6}" type="pres">
      <dgm:prSet presAssocID="{658592B5-2E62-4E93-8F8E-6DCFA5E458E4}" presName="composite" presStyleCnt="0"/>
      <dgm:spPr/>
    </dgm:pt>
    <dgm:pt modelId="{2F9794EE-71CC-47D8-9194-EA0AABDE7938}" type="pres">
      <dgm:prSet presAssocID="{658592B5-2E62-4E93-8F8E-6DCFA5E458E4}" presName="imgShp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de-DE"/>
        </a:p>
      </dgm:t>
    </dgm:pt>
    <dgm:pt modelId="{0B320CC0-67B7-48A8-AD6A-D777DE19BFED}" type="pres">
      <dgm:prSet presAssocID="{658592B5-2E62-4E93-8F8E-6DCFA5E458E4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1055959-2A7A-46C6-BC35-52747379304C}" type="pres">
      <dgm:prSet presAssocID="{7D9E4BA0-C6BC-40B7-A649-E1A24E1F1403}" presName="spacing" presStyleCnt="0"/>
      <dgm:spPr/>
    </dgm:pt>
    <dgm:pt modelId="{EEDDE4A3-1A62-447A-933C-6D76407213C9}" type="pres">
      <dgm:prSet presAssocID="{58A7F68D-6778-4825-8C8D-0F9B987A6292}" presName="composite" presStyleCnt="0"/>
      <dgm:spPr/>
    </dgm:pt>
    <dgm:pt modelId="{2C364802-FA02-4CFB-BF0A-29736DA94733}" type="pres">
      <dgm:prSet presAssocID="{58A7F68D-6778-4825-8C8D-0F9B987A6292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de-DE"/>
        </a:p>
      </dgm:t>
    </dgm:pt>
    <dgm:pt modelId="{684F8BA7-9A2A-4AC5-B52E-0523422BD9A9}" type="pres">
      <dgm:prSet presAssocID="{58A7F68D-6778-4825-8C8D-0F9B987A6292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014CAE3-B446-4B57-8A43-5F7479899E31}" type="presOf" srcId="{7B053B1F-1E55-4E94-8B60-557A977E1868}" destId="{0B320CC0-67B7-48A8-AD6A-D777DE19BFED}" srcOrd="0" destOrd="2" presId="urn:microsoft.com/office/officeart/2005/8/layout/vList3"/>
    <dgm:cxn modelId="{3E8E75B9-5BD0-4915-8439-4EA442A5B5A7}" srcId="{8094B564-2873-43F2-843B-886B628C034A}" destId="{658592B5-2E62-4E93-8F8E-6DCFA5E458E4}" srcOrd="2" destOrd="0" parTransId="{97FDBF4A-2D8F-49D8-A4CB-3AB1F9FFDC05}" sibTransId="{7D9E4BA0-C6BC-40B7-A649-E1A24E1F1403}"/>
    <dgm:cxn modelId="{EBCA791E-9352-42B5-8037-B5C537D6DDD3}" type="presOf" srcId="{CB4F683F-2C5F-480E-BC7C-53BA87F5CB7F}" destId="{684F8BA7-9A2A-4AC5-B52E-0523422BD9A9}" srcOrd="0" destOrd="3" presId="urn:microsoft.com/office/officeart/2005/8/layout/vList3"/>
    <dgm:cxn modelId="{7AB5B4CD-EE40-4768-B75C-5286AEB84375}" srcId="{58A7F68D-6778-4825-8C8D-0F9B987A6292}" destId="{CB4F683F-2C5F-480E-BC7C-53BA87F5CB7F}" srcOrd="2" destOrd="0" parTransId="{ABA49358-B849-4A59-A86D-24A01680E39F}" sibTransId="{A664417C-A123-4E85-BFB9-2C58628B9491}"/>
    <dgm:cxn modelId="{3F924A38-8771-4D6A-A133-2346466B70E6}" type="presOf" srcId="{C19C8CCE-6A10-42A9-AF39-C981EBABCEC2}" destId="{6B8B0271-746C-4547-9826-806D0FCB32D0}" srcOrd="0" destOrd="3" presId="urn:microsoft.com/office/officeart/2005/8/layout/vList3"/>
    <dgm:cxn modelId="{9860CB08-5905-40BF-8A7A-AE4108EA6ACA}" type="presOf" srcId="{4BE1DDC2-F870-4A22-AACE-BBC6FEDE551E}" destId="{0B320CC0-67B7-48A8-AD6A-D777DE19BFED}" srcOrd="0" destOrd="1" presId="urn:microsoft.com/office/officeart/2005/8/layout/vList3"/>
    <dgm:cxn modelId="{B1D41093-CDB6-4A52-BF2B-AE74146B6BFE}" srcId="{8094B564-2873-43F2-843B-886B628C034A}" destId="{58A7F68D-6778-4825-8C8D-0F9B987A6292}" srcOrd="3" destOrd="0" parTransId="{A1ECE89C-AFC2-4276-8FF5-0DB44F6D93D7}" sibTransId="{A63A713A-6B87-405F-881B-55436A1C711F}"/>
    <dgm:cxn modelId="{4D69919A-C44F-41C1-B899-E7045FF4313D}" srcId="{8EB18292-F3F1-4C45-9D3A-11C2EF5DAB17}" destId="{DFB6A049-9D6B-4BAB-B241-87D64B7E5F0F}" srcOrd="0" destOrd="0" parTransId="{B5BF06A8-B45D-444E-A50B-969646D8483B}" sibTransId="{46BDEA4C-0288-4531-BA18-B36129795D2C}"/>
    <dgm:cxn modelId="{DD4D0FF6-BFB9-4741-919D-D3E5C2DBC2F3}" srcId="{658592B5-2E62-4E93-8F8E-6DCFA5E458E4}" destId="{7B053B1F-1E55-4E94-8B60-557A977E1868}" srcOrd="1" destOrd="0" parTransId="{55B3629B-7AD5-4074-8E3E-6D95C4CC6AEE}" sibTransId="{AB952C24-A298-4941-91B2-29DD83C7DD68}"/>
    <dgm:cxn modelId="{FE86FEB0-5AFD-41FB-BC3A-A30083D09D86}" type="presOf" srcId="{D931E624-2906-491F-873A-570C6FA3869D}" destId="{684F8BA7-9A2A-4AC5-B52E-0523422BD9A9}" srcOrd="0" destOrd="1" presId="urn:microsoft.com/office/officeart/2005/8/layout/vList3"/>
    <dgm:cxn modelId="{70598530-91E0-4F9A-B0FA-F6EFE5F5B700}" srcId="{58A7F68D-6778-4825-8C8D-0F9B987A6292}" destId="{4F2125AC-2AF7-41E2-AA33-C0300DCED13E}" srcOrd="1" destOrd="0" parTransId="{4224AED9-A264-4541-8050-C20CAE2BF8E6}" sibTransId="{481B8626-C61B-415A-9198-C51629E752FE}"/>
    <dgm:cxn modelId="{B727E196-F8C3-408A-A1AA-F2C9DA807F52}" srcId="{DCA3C53F-5283-492B-B373-38CBE63C7BEF}" destId="{0BFD5D8C-5679-453E-AEDB-BC9C90943C9B}" srcOrd="0" destOrd="0" parTransId="{EE84FC49-C06E-4A2D-A5BC-8783DCA755BA}" sibTransId="{0813B026-58EC-493E-9174-AF72AF5C25BD}"/>
    <dgm:cxn modelId="{2AB74696-EAC0-419E-BC2E-14B5571FCD92}" srcId="{8094B564-2873-43F2-843B-886B628C034A}" destId="{DCA3C53F-5283-492B-B373-38CBE63C7BEF}" srcOrd="1" destOrd="0" parTransId="{C946BC6A-90DE-4B32-BE06-B52384B866DE}" sibTransId="{87D23C33-5615-4577-8BB7-A5DAAC4F72E9}"/>
    <dgm:cxn modelId="{D114665A-F511-4597-8E80-B132BF99323D}" type="presOf" srcId="{DDB58147-13BB-4C99-A56E-9B14C53719B4}" destId="{0B320CC0-67B7-48A8-AD6A-D777DE19BFED}" srcOrd="0" destOrd="3" presId="urn:microsoft.com/office/officeart/2005/8/layout/vList3"/>
    <dgm:cxn modelId="{CB1B2A9F-C382-4535-9B29-C861B4095D56}" srcId="{658592B5-2E62-4E93-8F8E-6DCFA5E458E4}" destId="{4BE1DDC2-F870-4A22-AACE-BBC6FEDE551E}" srcOrd="0" destOrd="0" parTransId="{F7830132-CB84-4B83-94EB-42D31766AC8C}" sibTransId="{25D29D83-337F-45DA-B022-AD4FBDAED5AC}"/>
    <dgm:cxn modelId="{5DAF190B-127D-4CD7-9DA1-A186FD9DEAB9}" type="presOf" srcId="{7244C067-2600-427C-82CD-D48E5189D56D}" destId="{187AD95F-63C7-445E-B284-DBBC995E2BD5}" srcOrd="0" destOrd="2" presId="urn:microsoft.com/office/officeart/2005/8/layout/vList3"/>
    <dgm:cxn modelId="{00B40A8F-DA55-45B1-B1E9-B8A263D5546D}" type="presOf" srcId="{8094B564-2873-43F2-843B-886B628C034A}" destId="{EAA74C9D-048E-47A7-91C6-8D0E808DB205}" srcOrd="0" destOrd="0" presId="urn:microsoft.com/office/officeart/2005/8/layout/vList3"/>
    <dgm:cxn modelId="{FF68F9E1-CD1C-475E-BAFC-D9871B52AB08}" type="presOf" srcId="{4F2125AC-2AF7-41E2-AA33-C0300DCED13E}" destId="{684F8BA7-9A2A-4AC5-B52E-0523422BD9A9}" srcOrd="0" destOrd="2" presId="urn:microsoft.com/office/officeart/2005/8/layout/vList3"/>
    <dgm:cxn modelId="{C7E5DFF1-0699-426D-A562-B690B52F3D5E}" type="presOf" srcId="{658592B5-2E62-4E93-8F8E-6DCFA5E458E4}" destId="{0B320CC0-67B7-48A8-AD6A-D777DE19BFED}" srcOrd="0" destOrd="0" presId="urn:microsoft.com/office/officeart/2005/8/layout/vList3"/>
    <dgm:cxn modelId="{71089AC6-7380-4859-8794-9274BB57F97E}" type="presOf" srcId="{DFB6A049-9D6B-4BAB-B241-87D64B7E5F0F}" destId="{6B8B0271-746C-4547-9826-806D0FCB32D0}" srcOrd="0" destOrd="1" presId="urn:microsoft.com/office/officeart/2005/8/layout/vList3"/>
    <dgm:cxn modelId="{6DDEB767-8924-468C-9B0A-09AC3773F4EA}" type="presOf" srcId="{8EB18292-F3F1-4C45-9D3A-11C2EF5DAB17}" destId="{6B8B0271-746C-4547-9826-806D0FCB32D0}" srcOrd="0" destOrd="0" presId="urn:microsoft.com/office/officeart/2005/8/layout/vList3"/>
    <dgm:cxn modelId="{F59DD30E-EFE2-43F2-BAAA-76A6CD4F8B85}" srcId="{8094B564-2873-43F2-843B-886B628C034A}" destId="{8EB18292-F3F1-4C45-9D3A-11C2EF5DAB17}" srcOrd="0" destOrd="0" parTransId="{AC73B695-8948-4F44-A1B3-324A419458D0}" sibTransId="{0CE81C8E-7C13-415A-800A-244BDA1210EC}"/>
    <dgm:cxn modelId="{B4E1ED7B-98E5-4798-B909-5F25AA6B80AE}" srcId="{58A7F68D-6778-4825-8C8D-0F9B987A6292}" destId="{D931E624-2906-491F-873A-570C6FA3869D}" srcOrd="0" destOrd="0" parTransId="{AAEB53A7-C8A1-4122-8BDF-4ACD720EA085}" sibTransId="{D1D725B1-14E3-4F81-B411-DEE55FB9023D}"/>
    <dgm:cxn modelId="{10E41210-AE19-4F80-B704-A8C3331270B9}" type="presOf" srcId="{0BFD5D8C-5679-453E-AEDB-BC9C90943C9B}" destId="{187AD95F-63C7-445E-B284-DBBC995E2BD5}" srcOrd="0" destOrd="1" presId="urn:microsoft.com/office/officeart/2005/8/layout/vList3"/>
    <dgm:cxn modelId="{80680EF2-3603-45A5-B2DF-99F8E3929CB4}" type="presOf" srcId="{DCA3C53F-5283-492B-B373-38CBE63C7BEF}" destId="{187AD95F-63C7-445E-B284-DBBC995E2BD5}" srcOrd="0" destOrd="0" presId="urn:microsoft.com/office/officeart/2005/8/layout/vList3"/>
    <dgm:cxn modelId="{A51A6466-B1FF-488C-98E3-5B0348734BE3}" type="presOf" srcId="{58A7F68D-6778-4825-8C8D-0F9B987A6292}" destId="{684F8BA7-9A2A-4AC5-B52E-0523422BD9A9}" srcOrd="0" destOrd="0" presId="urn:microsoft.com/office/officeart/2005/8/layout/vList3"/>
    <dgm:cxn modelId="{9BBF6DE4-CE80-42D8-8AF0-2441D96419E4}" srcId="{658592B5-2E62-4E93-8F8E-6DCFA5E458E4}" destId="{DDB58147-13BB-4C99-A56E-9B14C53719B4}" srcOrd="2" destOrd="0" parTransId="{56F316DA-9DD8-498E-B53F-1A234DD5B1BE}" sibTransId="{C5D63906-1FBC-4F6D-9C1D-D6D7B613793F}"/>
    <dgm:cxn modelId="{C6E95231-5022-466F-B0E4-821AAD53BDA8}" srcId="{8EB18292-F3F1-4C45-9D3A-11C2EF5DAB17}" destId="{F1F04B44-54CD-49D0-977E-94754B21697A}" srcOrd="1" destOrd="0" parTransId="{23666EA6-75EA-4ACA-AC8B-FEDDA14B6722}" sibTransId="{C7C1968D-0D68-4999-9871-63A16321CC46}"/>
    <dgm:cxn modelId="{B1FCAA35-762A-4170-A487-D0C5822CB25F}" srcId="{8EB18292-F3F1-4C45-9D3A-11C2EF5DAB17}" destId="{C19C8CCE-6A10-42A9-AF39-C981EBABCEC2}" srcOrd="2" destOrd="0" parTransId="{78AC5F24-13AB-434A-A610-B2554A50AB71}" sibTransId="{F3300FB3-BF0B-43B7-8B33-C09C723912CD}"/>
    <dgm:cxn modelId="{4848BED7-78AD-46C8-BC9C-4624A4F459A0}" srcId="{DCA3C53F-5283-492B-B373-38CBE63C7BEF}" destId="{7244C067-2600-427C-82CD-D48E5189D56D}" srcOrd="1" destOrd="0" parTransId="{FDED08E1-97FE-4A40-87F9-E3779DA2DF22}" sibTransId="{3F795E27-0EB6-4075-9842-2D0ECED7A435}"/>
    <dgm:cxn modelId="{67E9EF9F-E8A7-49BF-94A3-CB25B71C0792}" type="presOf" srcId="{F1F04B44-54CD-49D0-977E-94754B21697A}" destId="{6B8B0271-746C-4547-9826-806D0FCB32D0}" srcOrd="0" destOrd="2" presId="urn:microsoft.com/office/officeart/2005/8/layout/vList3"/>
    <dgm:cxn modelId="{E5C5E2E1-8AF6-4028-A037-70188C0360B8}" type="presParOf" srcId="{EAA74C9D-048E-47A7-91C6-8D0E808DB205}" destId="{A612D1C1-3AB2-456A-84A9-95FEA0F959B2}" srcOrd="0" destOrd="0" presId="urn:microsoft.com/office/officeart/2005/8/layout/vList3"/>
    <dgm:cxn modelId="{8293897D-61B7-4AFC-9B42-A87043F88D5D}" type="presParOf" srcId="{A612D1C1-3AB2-456A-84A9-95FEA0F959B2}" destId="{BD110A96-3495-4C8A-BD5D-F7FBA18FCDBA}" srcOrd="0" destOrd="0" presId="urn:microsoft.com/office/officeart/2005/8/layout/vList3"/>
    <dgm:cxn modelId="{366E4A36-2447-4332-AF38-51F5042EC82F}" type="presParOf" srcId="{A612D1C1-3AB2-456A-84A9-95FEA0F959B2}" destId="{6B8B0271-746C-4547-9826-806D0FCB32D0}" srcOrd="1" destOrd="0" presId="urn:microsoft.com/office/officeart/2005/8/layout/vList3"/>
    <dgm:cxn modelId="{A1C4C301-4701-4452-A667-376EF6695936}" type="presParOf" srcId="{EAA74C9D-048E-47A7-91C6-8D0E808DB205}" destId="{83770B9D-B05E-4550-BB57-190B6864C5A2}" srcOrd="1" destOrd="0" presId="urn:microsoft.com/office/officeart/2005/8/layout/vList3"/>
    <dgm:cxn modelId="{B61A804F-2181-499A-854B-4DA9F369374F}" type="presParOf" srcId="{EAA74C9D-048E-47A7-91C6-8D0E808DB205}" destId="{F67F6664-A15F-49A5-B805-79E94DD34AA1}" srcOrd="2" destOrd="0" presId="urn:microsoft.com/office/officeart/2005/8/layout/vList3"/>
    <dgm:cxn modelId="{CF9D9D70-62E7-4297-8178-3CAD966DFC80}" type="presParOf" srcId="{F67F6664-A15F-49A5-B805-79E94DD34AA1}" destId="{D74C6DE7-B26D-479A-BA51-096E0D29B26E}" srcOrd="0" destOrd="0" presId="urn:microsoft.com/office/officeart/2005/8/layout/vList3"/>
    <dgm:cxn modelId="{ED65038B-371A-421B-9AB4-075D32ED187B}" type="presParOf" srcId="{F67F6664-A15F-49A5-B805-79E94DD34AA1}" destId="{187AD95F-63C7-445E-B284-DBBC995E2BD5}" srcOrd="1" destOrd="0" presId="urn:microsoft.com/office/officeart/2005/8/layout/vList3"/>
    <dgm:cxn modelId="{7B63E357-7A15-4E7E-A60E-9F39334494D9}" type="presParOf" srcId="{EAA74C9D-048E-47A7-91C6-8D0E808DB205}" destId="{5A4D1AD5-E84D-4971-BB77-9B0A6A54D98A}" srcOrd="3" destOrd="0" presId="urn:microsoft.com/office/officeart/2005/8/layout/vList3"/>
    <dgm:cxn modelId="{55F8E45B-DC89-450A-928C-59DD7DB81117}" type="presParOf" srcId="{EAA74C9D-048E-47A7-91C6-8D0E808DB205}" destId="{BD7B5CDE-E0B0-456B-B78C-DB8FB1DF9DF6}" srcOrd="4" destOrd="0" presId="urn:microsoft.com/office/officeart/2005/8/layout/vList3"/>
    <dgm:cxn modelId="{4D22A05B-CFC0-41E1-9BFD-33DD99B73D5D}" type="presParOf" srcId="{BD7B5CDE-E0B0-456B-B78C-DB8FB1DF9DF6}" destId="{2F9794EE-71CC-47D8-9194-EA0AABDE7938}" srcOrd="0" destOrd="0" presId="urn:microsoft.com/office/officeart/2005/8/layout/vList3"/>
    <dgm:cxn modelId="{2958C626-9D33-4F7F-B034-F12DF8C08D9D}" type="presParOf" srcId="{BD7B5CDE-E0B0-456B-B78C-DB8FB1DF9DF6}" destId="{0B320CC0-67B7-48A8-AD6A-D777DE19BFED}" srcOrd="1" destOrd="0" presId="urn:microsoft.com/office/officeart/2005/8/layout/vList3"/>
    <dgm:cxn modelId="{BC3B2BB1-AC4C-4FED-A284-D7C45DE628C8}" type="presParOf" srcId="{EAA74C9D-048E-47A7-91C6-8D0E808DB205}" destId="{B1055959-2A7A-46C6-BC35-52747379304C}" srcOrd="5" destOrd="0" presId="urn:microsoft.com/office/officeart/2005/8/layout/vList3"/>
    <dgm:cxn modelId="{53AEAA56-55E3-417F-A17B-0F03B4CDD50B}" type="presParOf" srcId="{EAA74C9D-048E-47A7-91C6-8D0E808DB205}" destId="{EEDDE4A3-1A62-447A-933C-6D76407213C9}" srcOrd="6" destOrd="0" presId="urn:microsoft.com/office/officeart/2005/8/layout/vList3"/>
    <dgm:cxn modelId="{4191B8DB-0FFA-40BE-BBEE-85E1242DD6DB}" type="presParOf" srcId="{EEDDE4A3-1A62-447A-933C-6D76407213C9}" destId="{2C364802-FA02-4CFB-BF0A-29736DA94733}" srcOrd="0" destOrd="0" presId="urn:microsoft.com/office/officeart/2005/8/layout/vList3"/>
    <dgm:cxn modelId="{E92F3411-36D6-4574-A7DB-6F54220C8573}" type="presParOf" srcId="{EEDDE4A3-1A62-447A-933C-6D76407213C9}" destId="{684F8BA7-9A2A-4AC5-B52E-0523422BD9A9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7391B0-4CF2-4087-894D-F7DFA3BB8B96}" type="doc">
      <dgm:prSet loTypeId="urn:microsoft.com/office/officeart/2005/8/layout/hierarchy4" loCatId="relationship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de-DE"/>
        </a:p>
      </dgm:t>
    </dgm:pt>
    <dgm:pt modelId="{85EB45F0-DDBD-48D6-97BC-9F2A0CB01479}">
      <dgm:prSet phldrT="[Text]"/>
      <dgm:spPr/>
      <dgm:t>
        <a:bodyPr/>
        <a:lstStyle/>
        <a:p>
          <a:r>
            <a:rPr lang="de-DE" dirty="0" smtClean="0"/>
            <a:t>Kompakt</a:t>
          </a:r>
          <a:endParaRPr lang="de-DE" dirty="0"/>
        </a:p>
      </dgm:t>
    </dgm:pt>
    <dgm:pt modelId="{423A925A-EF5A-40A9-B829-E94B3EEC1FD9}" type="parTrans" cxnId="{0C0B9C23-F99B-4CC8-8254-3E6082757DCF}">
      <dgm:prSet/>
      <dgm:spPr/>
      <dgm:t>
        <a:bodyPr/>
        <a:lstStyle/>
        <a:p>
          <a:endParaRPr lang="de-DE"/>
        </a:p>
      </dgm:t>
    </dgm:pt>
    <dgm:pt modelId="{9E4B0DB2-D12A-4C0F-B93C-06CD12B4059C}" type="sibTrans" cxnId="{0C0B9C23-F99B-4CC8-8254-3E6082757DCF}">
      <dgm:prSet/>
      <dgm:spPr/>
      <dgm:t>
        <a:bodyPr/>
        <a:lstStyle/>
        <a:p>
          <a:endParaRPr lang="de-DE"/>
        </a:p>
      </dgm:t>
    </dgm:pt>
    <dgm:pt modelId="{E48EA7C2-779D-43C0-94FB-58274255D0A6}">
      <dgm:prSet phldrT="[Text]"/>
      <dgm:spPr/>
      <dgm:t>
        <a:bodyPr/>
        <a:lstStyle/>
        <a:p>
          <a:r>
            <a:rPr lang="de-DE" dirty="0" smtClean="0"/>
            <a:t>Integriert</a:t>
          </a:r>
          <a:endParaRPr lang="de-DE" dirty="0"/>
        </a:p>
      </dgm:t>
    </dgm:pt>
    <dgm:pt modelId="{7CCB2383-F1C7-453C-86D7-ED8A7BF91BBB}" type="parTrans" cxnId="{FAFE9579-701D-442F-A047-647E63593959}">
      <dgm:prSet/>
      <dgm:spPr/>
      <dgm:t>
        <a:bodyPr/>
        <a:lstStyle/>
        <a:p>
          <a:endParaRPr lang="de-DE"/>
        </a:p>
      </dgm:t>
    </dgm:pt>
    <dgm:pt modelId="{58FBE7F1-6DCC-4C01-AF28-3857AD720127}" type="sibTrans" cxnId="{FAFE9579-701D-442F-A047-647E63593959}">
      <dgm:prSet/>
      <dgm:spPr/>
      <dgm:t>
        <a:bodyPr/>
        <a:lstStyle/>
        <a:p>
          <a:endParaRPr lang="de-DE"/>
        </a:p>
      </dgm:t>
    </dgm:pt>
    <dgm:pt modelId="{8BEB058D-77F0-4070-8611-CD218854D555}">
      <dgm:prSet phldrT="[Text]"/>
      <dgm:spPr/>
      <dgm:t>
        <a:bodyPr/>
        <a:lstStyle/>
        <a:p>
          <a:r>
            <a:rPr lang="de-DE" dirty="0" smtClean="0"/>
            <a:t>Kostengünstig</a:t>
          </a:r>
          <a:endParaRPr lang="de-DE" dirty="0"/>
        </a:p>
      </dgm:t>
    </dgm:pt>
    <dgm:pt modelId="{6D84F92E-E922-4F6B-BC4A-A846A73E1174}" type="parTrans" cxnId="{0F10B732-98C1-4322-B940-2BB165E8131D}">
      <dgm:prSet/>
      <dgm:spPr/>
      <dgm:t>
        <a:bodyPr/>
        <a:lstStyle/>
        <a:p>
          <a:endParaRPr lang="de-DE"/>
        </a:p>
      </dgm:t>
    </dgm:pt>
    <dgm:pt modelId="{6C35B6EB-D4CA-4742-BC53-6AC4F64CC498}" type="sibTrans" cxnId="{0F10B732-98C1-4322-B940-2BB165E8131D}">
      <dgm:prSet/>
      <dgm:spPr/>
      <dgm:t>
        <a:bodyPr/>
        <a:lstStyle/>
        <a:p>
          <a:endParaRPr lang="de-DE"/>
        </a:p>
      </dgm:t>
    </dgm:pt>
    <dgm:pt modelId="{F1C855F7-0F2A-4430-B500-69B2C3456BB6}" type="pres">
      <dgm:prSet presAssocID="{167391B0-4CF2-4087-894D-F7DFA3BB8B9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32DF3E2C-B582-49FF-BDEB-3124FD9268B3}" type="pres">
      <dgm:prSet presAssocID="{85EB45F0-DDBD-48D6-97BC-9F2A0CB01479}" presName="vertOne" presStyleCnt="0"/>
      <dgm:spPr/>
      <dgm:t>
        <a:bodyPr/>
        <a:lstStyle/>
        <a:p>
          <a:endParaRPr lang="de-DE"/>
        </a:p>
      </dgm:t>
    </dgm:pt>
    <dgm:pt modelId="{63E36EAC-6D7E-4EE1-9D4C-1AE6A9F0F244}" type="pres">
      <dgm:prSet presAssocID="{85EB45F0-DDBD-48D6-97BC-9F2A0CB01479}" presName="txOn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00B9D55-EE68-4474-8374-CE9C032FB40B}" type="pres">
      <dgm:prSet presAssocID="{85EB45F0-DDBD-48D6-97BC-9F2A0CB01479}" presName="horzOne" presStyleCnt="0"/>
      <dgm:spPr/>
      <dgm:t>
        <a:bodyPr/>
        <a:lstStyle/>
        <a:p>
          <a:endParaRPr lang="de-DE"/>
        </a:p>
      </dgm:t>
    </dgm:pt>
    <dgm:pt modelId="{DBF9F694-658C-4B63-B5CD-FF9A0530D171}" type="pres">
      <dgm:prSet presAssocID="{9E4B0DB2-D12A-4C0F-B93C-06CD12B4059C}" presName="sibSpaceOne" presStyleCnt="0"/>
      <dgm:spPr/>
      <dgm:t>
        <a:bodyPr/>
        <a:lstStyle/>
        <a:p>
          <a:endParaRPr lang="de-DE"/>
        </a:p>
      </dgm:t>
    </dgm:pt>
    <dgm:pt modelId="{07C92EB8-4298-419E-96B4-2D74781E961D}" type="pres">
      <dgm:prSet presAssocID="{E48EA7C2-779D-43C0-94FB-58274255D0A6}" presName="vertOne" presStyleCnt="0"/>
      <dgm:spPr/>
      <dgm:t>
        <a:bodyPr/>
        <a:lstStyle/>
        <a:p>
          <a:endParaRPr lang="de-DE"/>
        </a:p>
      </dgm:t>
    </dgm:pt>
    <dgm:pt modelId="{BD104258-B837-4EC6-B158-9C0B545D0FE6}" type="pres">
      <dgm:prSet presAssocID="{E48EA7C2-779D-43C0-94FB-58274255D0A6}" presName="txOne" presStyleLbl="node0" presStyleIdx="1" presStyleCnt="3" custLinFactNeighborX="-81" custLinFactNeighborY="3153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89DA9CC-20AD-4E11-8CDA-223AAC82515E}" type="pres">
      <dgm:prSet presAssocID="{E48EA7C2-779D-43C0-94FB-58274255D0A6}" presName="horzOne" presStyleCnt="0"/>
      <dgm:spPr/>
      <dgm:t>
        <a:bodyPr/>
        <a:lstStyle/>
        <a:p>
          <a:endParaRPr lang="de-DE"/>
        </a:p>
      </dgm:t>
    </dgm:pt>
    <dgm:pt modelId="{3B991EAC-99FC-47CC-B8A2-621449958344}" type="pres">
      <dgm:prSet presAssocID="{58FBE7F1-6DCC-4C01-AF28-3857AD720127}" presName="sibSpaceOne" presStyleCnt="0"/>
      <dgm:spPr/>
      <dgm:t>
        <a:bodyPr/>
        <a:lstStyle/>
        <a:p>
          <a:endParaRPr lang="de-DE"/>
        </a:p>
      </dgm:t>
    </dgm:pt>
    <dgm:pt modelId="{C1175FE1-DFF2-4885-981F-87A438D6DBB7}" type="pres">
      <dgm:prSet presAssocID="{8BEB058D-77F0-4070-8611-CD218854D555}" presName="vertOne" presStyleCnt="0"/>
      <dgm:spPr/>
      <dgm:t>
        <a:bodyPr/>
        <a:lstStyle/>
        <a:p>
          <a:endParaRPr lang="de-DE"/>
        </a:p>
      </dgm:t>
    </dgm:pt>
    <dgm:pt modelId="{6C27E051-9EBC-4C0A-B040-5C57B2A599E7}" type="pres">
      <dgm:prSet presAssocID="{8BEB058D-77F0-4070-8611-CD218854D555}" presName="txOne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833B72A-9FD2-4C39-9F1D-D13F1057BA41}" type="pres">
      <dgm:prSet presAssocID="{8BEB058D-77F0-4070-8611-CD218854D555}" presName="horzOne" presStyleCnt="0"/>
      <dgm:spPr/>
      <dgm:t>
        <a:bodyPr/>
        <a:lstStyle/>
        <a:p>
          <a:endParaRPr lang="de-DE"/>
        </a:p>
      </dgm:t>
    </dgm:pt>
  </dgm:ptLst>
  <dgm:cxnLst>
    <dgm:cxn modelId="{FAFE9579-701D-442F-A047-647E63593959}" srcId="{167391B0-4CF2-4087-894D-F7DFA3BB8B96}" destId="{E48EA7C2-779D-43C0-94FB-58274255D0A6}" srcOrd="1" destOrd="0" parTransId="{7CCB2383-F1C7-453C-86D7-ED8A7BF91BBB}" sibTransId="{58FBE7F1-6DCC-4C01-AF28-3857AD720127}"/>
    <dgm:cxn modelId="{3081EE02-E6F3-49EB-8E3F-A3A9B149EE50}" type="presOf" srcId="{8BEB058D-77F0-4070-8611-CD218854D555}" destId="{6C27E051-9EBC-4C0A-B040-5C57B2A599E7}" srcOrd="0" destOrd="0" presId="urn:microsoft.com/office/officeart/2005/8/layout/hierarchy4"/>
    <dgm:cxn modelId="{318E87ED-07F9-435B-8817-45EB3B7C80B2}" type="presOf" srcId="{167391B0-4CF2-4087-894D-F7DFA3BB8B96}" destId="{F1C855F7-0F2A-4430-B500-69B2C3456BB6}" srcOrd="0" destOrd="0" presId="urn:microsoft.com/office/officeart/2005/8/layout/hierarchy4"/>
    <dgm:cxn modelId="{0C0B9C23-F99B-4CC8-8254-3E6082757DCF}" srcId="{167391B0-4CF2-4087-894D-F7DFA3BB8B96}" destId="{85EB45F0-DDBD-48D6-97BC-9F2A0CB01479}" srcOrd="0" destOrd="0" parTransId="{423A925A-EF5A-40A9-B829-E94B3EEC1FD9}" sibTransId="{9E4B0DB2-D12A-4C0F-B93C-06CD12B4059C}"/>
    <dgm:cxn modelId="{0F10B732-98C1-4322-B940-2BB165E8131D}" srcId="{167391B0-4CF2-4087-894D-F7DFA3BB8B96}" destId="{8BEB058D-77F0-4070-8611-CD218854D555}" srcOrd="2" destOrd="0" parTransId="{6D84F92E-E922-4F6B-BC4A-A846A73E1174}" sibTransId="{6C35B6EB-D4CA-4742-BC53-6AC4F64CC498}"/>
    <dgm:cxn modelId="{2B151C07-05FE-4F8B-9512-64626D13BAB7}" type="presOf" srcId="{E48EA7C2-779D-43C0-94FB-58274255D0A6}" destId="{BD104258-B837-4EC6-B158-9C0B545D0FE6}" srcOrd="0" destOrd="0" presId="urn:microsoft.com/office/officeart/2005/8/layout/hierarchy4"/>
    <dgm:cxn modelId="{D3F3CA26-71FB-4429-9A52-48F1FE083614}" type="presOf" srcId="{85EB45F0-DDBD-48D6-97BC-9F2A0CB01479}" destId="{63E36EAC-6D7E-4EE1-9D4C-1AE6A9F0F244}" srcOrd="0" destOrd="0" presId="urn:microsoft.com/office/officeart/2005/8/layout/hierarchy4"/>
    <dgm:cxn modelId="{6326EC18-09E6-48E7-B3E4-D84277F657F8}" type="presParOf" srcId="{F1C855F7-0F2A-4430-B500-69B2C3456BB6}" destId="{32DF3E2C-B582-49FF-BDEB-3124FD9268B3}" srcOrd="0" destOrd="0" presId="urn:microsoft.com/office/officeart/2005/8/layout/hierarchy4"/>
    <dgm:cxn modelId="{12954DD1-05E2-49FF-A9D0-2CE057603D42}" type="presParOf" srcId="{32DF3E2C-B582-49FF-BDEB-3124FD9268B3}" destId="{63E36EAC-6D7E-4EE1-9D4C-1AE6A9F0F244}" srcOrd="0" destOrd="0" presId="urn:microsoft.com/office/officeart/2005/8/layout/hierarchy4"/>
    <dgm:cxn modelId="{39D153E7-518D-49AC-BD49-0F18664D371C}" type="presParOf" srcId="{32DF3E2C-B582-49FF-BDEB-3124FD9268B3}" destId="{700B9D55-EE68-4474-8374-CE9C032FB40B}" srcOrd="1" destOrd="0" presId="urn:microsoft.com/office/officeart/2005/8/layout/hierarchy4"/>
    <dgm:cxn modelId="{6B141973-3051-4FE2-B75A-611EB0D10006}" type="presParOf" srcId="{F1C855F7-0F2A-4430-B500-69B2C3456BB6}" destId="{DBF9F694-658C-4B63-B5CD-FF9A0530D171}" srcOrd="1" destOrd="0" presId="urn:microsoft.com/office/officeart/2005/8/layout/hierarchy4"/>
    <dgm:cxn modelId="{397EFAC6-5405-4E54-9BEE-E4433160430F}" type="presParOf" srcId="{F1C855F7-0F2A-4430-B500-69B2C3456BB6}" destId="{07C92EB8-4298-419E-96B4-2D74781E961D}" srcOrd="2" destOrd="0" presId="urn:microsoft.com/office/officeart/2005/8/layout/hierarchy4"/>
    <dgm:cxn modelId="{7C461BF8-CCD2-46C2-93C5-4D3454372356}" type="presParOf" srcId="{07C92EB8-4298-419E-96B4-2D74781E961D}" destId="{BD104258-B837-4EC6-B158-9C0B545D0FE6}" srcOrd="0" destOrd="0" presId="urn:microsoft.com/office/officeart/2005/8/layout/hierarchy4"/>
    <dgm:cxn modelId="{D3B4C52D-A840-4C63-BC07-EB1D7CCA8767}" type="presParOf" srcId="{07C92EB8-4298-419E-96B4-2D74781E961D}" destId="{289DA9CC-20AD-4E11-8CDA-223AAC82515E}" srcOrd="1" destOrd="0" presId="urn:microsoft.com/office/officeart/2005/8/layout/hierarchy4"/>
    <dgm:cxn modelId="{44447298-2E21-4202-B1C0-47FB20111B6F}" type="presParOf" srcId="{F1C855F7-0F2A-4430-B500-69B2C3456BB6}" destId="{3B991EAC-99FC-47CC-B8A2-621449958344}" srcOrd="3" destOrd="0" presId="urn:microsoft.com/office/officeart/2005/8/layout/hierarchy4"/>
    <dgm:cxn modelId="{CBA67A71-80B6-48AA-ADEC-D8AF441D0AC9}" type="presParOf" srcId="{F1C855F7-0F2A-4430-B500-69B2C3456BB6}" destId="{C1175FE1-DFF2-4885-981F-87A438D6DBB7}" srcOrd="4" destOrd="0" presId="urn:microsoft.com/office/officeart/2005/8/layout/hierarchy4"/>
    <dgm:cxn modelId="{21B4C423-3B9B-4444-83C2-2DCACD784D31}" type="presParOf" srcId="{C1175FE1-DFF2-4885-981F-87A438D6DBB7}" destId="{6C27E051-9EBC-4C0A-B040-5C57B2A599E7}" srcOrd="0" destOrd="0" presId="urn:microsoft.com/office/officeart/2005/8/layout/hierarchy4"/>
    <dgm:cxn modelId="{84F3222A-01F8-4B1A-A1EC-CE6FE322AE7E}" type="presParOf" srcId="{C1175FE1-DFF2-4885-981F-87A438D6DBB7}" destId="{3833B72A-9FD2-4C39-9F1D-D13F1057BA4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65173B-DF7D-418E-A049-C704C46D1BF1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08067729-C037-44A0-8875-1F4C071FA836}">
      <dgm:prSet phldrT="[Text]" custT="1"/>
      <dgm:spPr/>
      <dgm:t>
        <a:bodyPr/>
        <a:lstStyle/>
        <a:p>
          <a:r>
            <a:rPr lang="en-US" sz="1800" noProof="0" dirty="0" smtClean="0"/>
            <a:t>Mobility Data Cloud</a:t>
          </a:r>
          <a:endParaRPr lang="en-US" sz="1800" noProof="0" dirty="0"/>
        </a:p>
      </dgm:t>
    </dgm:pt>
    <dgm:pt modelId="{3348CAFE-DD55-49D8-8DED-9B0562E27338}" type="parTrans" cxnId="{E747E6C2-C9DB-429A-BC00-AD3487F5C97A}">
      <dgm:prSet/>
      <dgm:spPr/>
      <dgm:t>
        <a:bodyPr/>
        <a:lstStyle/>
        <a:p>
          <a:endParaRPr lang="de-DE"/>
        </a:p>
      </dgm:t>
    </dgm:pt>
    <dgm:pt modelId="{5654F184-6057-4F82-AFCB-E7E6C880DDF3}" type="sibTrans" cxnId="{E747E6C2-C9DB-429A-BC00-AD3487F5C97A}">
      <dgm:prSet/>
      <dgm:spPr/>
      <dgm:t>
        <a:bodyPr/>
        <a:lstStyle/>
        <a:p>
          <a:endParaRPr lang="de-DE"/>
        </a:p>
      </dgm:t>
    </dgm:pt>
    <dgm:pt modelId="{B9F3F7ED-A4B9-4630-B732-0FA43493739B}">
      <dgm:prSet phldrT="[Text]"/>
      <dgm:spPr/>
      <dgm:t>
        <a:bodyPr/>
        <a:lstStyle/>
        <a:p>
          <a:r>
            <a:rPr lang="en-US" noProof="0" dirty="0" smtClean="0"/>
            <a:t>Data Store</a:t>
          </a:r>
          <a:endParaRPr lang="en-US" noProof="0" dirty="0"/>
        </a:p>
      </dgm:t>
    </dgm:pt>
    <dgm:pt modelId="{E6560D32-8ADE-4FA3-999B-C048EEDDB5FF}" type="parTrans" cxnId="{FF6083F4-6F2E-41E4-AA58-889461D6C7EF}">
      <dgm:prSet/>
      <dgm:spPr/>
      <dgm:t>
        <a:bodyPr/>
        <a:lstStyle/>
        <a:p>
          <a:endParaRPr lang="de-DE"/>
        </a:p>
      </dgm:t>
    </dgm:pt>
    <dgm:pt modelId="{83E20A8F-CB9D-4BD6-A687-988A28293A88}" type="sibTrans" cxnId="{FF6083F4-6F2E-41E4-AA58-889461D6C7EF}">
      <dgm:prSet/>
      <dgm:spPr/>
      <dgm:t>
        <a:bodyPr/>
        <a:lstStyle/>
        <a:p>
          <a:endParaRPr lang="de-DE"/>
        </a:p>
      </dgm:t>
    </dgm:pt>
    <dgm:pt modelId="{1426ED68-813E-45E7-97C8-F48C84A031D8}">
      <dgm:prSet phldrT="[Text]" custT="1"/>
      <dgm:spPr/>
      <dgm:t>
        <a:bodyPr/>
        <a:lstStyle/>
        <a:p>
          <a:r>
            <a:rPr lang="en-US" sz="1400" noProof="0" dirty="0" smtClean="0"/>
            <a:t>Machine Readable Formats</a:t>
          </a:r>
          <a:endParaRPr lang="en-US" sz="1400" noProof="0" dirty="0"/>
        </a:p>
      </dgm:t>
    </dgm:pt>
    <dgm:pt modelId="{E8CC4B2F-AD82-49DA-B91E-3792DF05B1C4}" type="parTrans" cxnId="{CF8E4278-36F6-4202-8C0B-2F0A12539021}">
      <dgm:prSet/>
      <dgm:spPr/>
      <dgm:t>
        <a:bodyPr/>
        <a:lstStyle/>
        <a:p>
          <a:endParaRPr lang="de-DE"/>
        </a:p>
      </dgm:t>
    </dgm:pt>
    <dgm:pt modelId="{97637B90-D457-4FFD-9FED-17F609FF7536}" type="sibTrans" cxnId="{CF8E4278-36F6-4202-8C0B-2F0A12539021}">
      <dgm:prSet/>
      <dgm:spPr/>
      <dgm:t>
        <a:bodyPr/>
        <a:lstStyle/>
        <a:p>
          <a:endParaRPr lang="de-DE"/>
        </a:p>
      </dgm:t>
    </dgm:pt>
    <dgm:pt modelId="{B387FC1E-8E35-47A5-B69D-AA6B8AA07614}">
      <dgm:prSet phldrT="[Text]"/>
      <dgm:spPr/>
      <dgm:t>
        <a:bodyPr/>
        <a:lstStyle/>
        <a:p>
          <a:r>
            <a:rPr lang="en-US" noProof="0" dirty="0" smtClean="0"/>
            <a:t>Mobility SPACES</a:t>
          </a:r>
          <a:endParaRPr lang="en-US" noProof="0" dirty="0"/>
        </a:p>
      </dgm:t>
    </dgm:pt>
    <dgm:pt modelId="{15A4743F-F3DC-40EC-A3D8-5ED3957EB10A}" type="parTrans" cxnId="{486CF2B6-905A-4027-8DE4-DB2AD1B55878}">
      <dgm:prSet/>
      <dgm:spPr/>
      <dgm:t>
        <a:bodyPr/>
        <a:lstStyle/>
        <a:p>
          <a:endParaRPr lang="de-DE"/>
        </a:p>
      </dgm:t>
    </dgm:pt>
    <dgm:pt modelId="{17ACFE8C-DFE5-4FDB-9679-2F68DD22F1B3}" type="sibTrans" cxnId="{486CF2B6-905A-4027-8DE4-DB2AD1B55878}">
      <dgm:prSet/>
      <dgm:spPr/>
      <dgm:t>
        <a:bodyPr/>
        <a:lstStyle/>
        <a:p>
          <a:endParaRPr lang="de-DE"/>
        </a:p>
      </dgm:t>
    </dgm:pt>
    <dgm:pt modelId="{A8AAF3B5-8129-4E6E-9484-51FB67BDCD24}">
      <dgm:prSet phldrT="[Text]" custT="1"/>
      <dgm:spPr/>
      <dgm:t>
        <a:bodyPr/>
        <a:lstStyle/>
        <a:p>
          <a:r>
            <a:rPr lang="en-US" sz="1400" noProof="0" dirty="0" smtClean="0"/>
            <a:t>Behavior Optimization</a:t>
          </a:r>
          <a:endParaRPr lang="en-US" sz="1400" noProof="0" dirty="0"/>
        </a:p>
      </dgm:t>
    </dgm:pt>
    <dgm:pt modelId="{9A1BA436-546C-4A9D-ADC6-283DF2485596}" type="parTrans" cxnId="{F78A5FFF-A46E-4DE2-B0DD-4827BF81F232}">
      <dgm:prSet/>
      <dgm:spPr/>
      <dgm:t>
        <a:bodyPr/>
        <a:lstStyle/>
        <a:p>
          <a:endParaRPr lang="de-DE"/>
        </a:p>
      </dgm:t>
    </dgm:pt>
    <dgm:pt modelId="{91F220C9-E5F0-4EB2-8F88-21AB93FB1F39}" type="sibTrans" cxnId="{F78A5FFF-A46E-4DE2-B0DD-4827BF81F232}">
      <dgm:prSet/>
      <dgm:spPr/>
      <dgm:t>
        <a:bodyPr/>
        <a:lstStyle/>
        <a:p>
          <a:endParaRPr lang="de-DE"/>
        </a:p>
      </dgm:t>
    </dgm:pt>
    <dgm:pt modelId="{5C3C0099-6D3C-4CE8-8A51-4C01FC6EB100}">
      <dgm:prSet phldrT="[Text]" custT="1"/>
      <dgm:spPr/>
      <dgm:t>
        <a:bodyPr/>
        <a:lstStyle/>
        <a:p>
          <a:r>
            <a:rPr lang="en-US" sz="1400" noProof="0" dirty="0" smtClean="0"/>
            <a:t>Service Orchestration</a:t>
          </a:r>
          <a:endParaRPr lang="en-US" sz="1400" noProof="0" dirty="0"/>
        </a:p>
      </dgm:t>
    </dgm:pt>
    <dgm:pt modelId="{95E6F49F-2753-44F2-9C4E-1C18C066CC7A}" type="parTrans" cxnId="{E97DC021-A495-4A90-A6CC-66D608554757}">
      <dgm:prSet/>
      <dgm:spPr/>
      <dgm:t>
        <a:bodyPr/>
        <a:lstStyle/>
        <a:p>
          <a:endParaRPr lang="de-DE"/>
        </a:p>
      </dgm:t>
    </dgm:pt>
    <dgm:pt modelId="{BF5BE91C-8947-4C47-AEE4-18EA4CC2A195}" type="sibTrans" cxnId="{E97DC021-A495-4A90-A6CC-66D608554757}">
      <dgm:prSet/>
      <dgm:spPr/>
      <dgm:t>
        <a:bodyPr/>
        <a:lstStyle/>
        <a:p>
          <a:endParaRPr lang="de-DE"/>
        </a:p>
      </dgm:t>
    </dgm:pt>
    <dgm:pt modelId="{C2156909-1329-45BA-B385-FB93A1C05296}" type="pres">
      <dgm:prSet presAssocID="{7965173B-DF7D-418E-A049-C704C46D1BF1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de-DE"/>
        </a:p>
      </dgm:t>
    </dgm:pt>
    <dgm:pt modelId="{7BD275FC-8A44-4CCC-A197-EC58C53FC365}" type="pres">
      <dgm:prSet presAssocID="{08067729-C037-44A0-8875-1F4C071FA836}" presName="Parent" presStyleLbl="node0" presStyleIdx="0" presStyleCnt="1" custScaleX="261902" custScaleY="162454">
        <dgm:presLayoutVars>
          <dgm:chMax val="5"/>
          <dgm:chPref val="5"/>
        </dgm:presLayoutVars>
      </dgm:prSet>
      <dgm:spPr>
        <a:prstGeom prst="cloud">
          <a:avLst/>
        </a:prstGeom>
      </dgm:spPr>
      <dgm:t>
        <a:bodyPr/>
        <a:lstStyle/>
        <a:p>
          <a:endParaRPr lang="de-DE"/>
        </a:p>
      </dgm:t>
    </dgm:pt>
    <dgm:pt modelId="{4DC4DDD0-585A-4149-BD82-372A0C6435F7}" type="pres">
      <dgm:prSet presAssocID="{08067729-C037-44A0-8875-1F4C071FA836}" presName="Accent2" presStyleLbl="node1" presStyleIdx="0" presStyleCnt="19" custScaleX="131492" custScaleY="131492"/>
      <dgm:spPr/>
    </dgm:pt>
    <dgm:pt modelId="{3ACFEFFC-19DC-4351-B0E8-A04BC50D8B22}" type="pres">
      <dgm:prSet presAssocID="{08067729-C037-44A0-8875-1F4C071FA836}" presName="Accent3" presStyleLbl="node1" presStyleIdx="1" presStyleCnt="19" custScaleX="131492" custScaleY="131492"/>
      <dgm:spPr/>
    </dgm:pt>
    <dgm:pt modelId="{5071F67F-6D96-454F-959C-576BF270F538}" type="pres">
      <dgm:prSet presAssocID="{08067729-C037-44A0-8875-1F4C071FA836}" presName="Accent4" presStyleLbl="node1" presStyleIdx="2" presStyleCnt="19" custScaleX="131492" custScaleY="131492"/>
      <dgm:spPr/>
    </dgm:pt>
    <dgm:pt modelId="{5387ACDD-D8C4-48FB-8950-FC8553A6BE34}" type="pres">
      <dgm:prSet presAssocID="{08067729-C037-44A0-8875-1F4C071FA836}" presName="Accent5" presStyleLbl="node1" presStyleIdx="3" presStyleCnt="19" custScaleX="223576" custScaleY="237971" custLinFactX="-200000" custLinFactY="-36167" custLinFactNeighborX="-225101" custLinFactNeighborY="-100000"/>
      <dgm:spPr/>
    </dgm:pt>
    <dgm:pt modelId="{3F2786B0-0EEA-4ED5-A097-AEEA28ED8825}" type="pres">
      <dgm:prSet presAssocID="{08067729-C037-44A0-8875-1F4C071FA836}" presName="Accent6" presStyleLbl="node1" presStyleIdx="4" presStyleCnt="19" custScaleX="131492" custScaleY="131492"/>
      <dgm:spPr/>
    </dgm:pt>
    <dgm:pt modelId="{8E9501B5-3A88-4325-B6B6-870033CDFCC8}" type="pres">
      <dgm:prSet presAssocID="{B9F3F7ED-A4B9-4630-B732-0FA43493739B}" presName="Child1" presStyleLbl="node1" presStyleIdx="5" presStyleCnt="19" custScaleX="160047" custScaleY="154437" custLinFactNeighborX="-1129" custLinFactNeighborY="22426">
        <dgm:presLayoutVars>
          <dgm:chMax val="0"/>
          <dgm:chPref val="0"/>
        </dgm:presLayoutVars>
      </dgm:prSet>
      <dgm:spPr/>
      <dgm:t>
        <a:bodyPr/>
        <a:lstStyle/>
        <a:p>
          <a:endParaRPr lang="de-DE"/>
        </a:p>
      </dgm:t>
    </dgm:pt>
    <dgm:pt modelId="{A093041A-B3B1-4177-AD5F-EA4C20CFBF25}" type="pres">
      <dgm:prSet presAssocID="{B9F3F7ED-A4B9-4630-B732-0FA43493739B}" presName="Accent7" presStyleCnt="0"/>
      <dgm:spPr/>
    </dgm:pt>
    <dgm:pt modelId="{7D34C8E0-6E7A-4954-A75F-1B5A1215F6B9}" type="pres">
      <dgm:prSet presAssocID="{B9F3F7ED-A4B9-4630-B732-0FA43493739B}" presName="AccentHold1" presStyleLbl="node1" presStyleIdx="6" presStyleCnt="19" custScaleX="755713" custScaleY="755710" custLinFactX="62299" custLinFactY="-3240" custLinFactNeighborX="100000" custLinFactNeighborY="-100000"/>
      <dgm:spPr/>
    </dgm:pt>
    <dgm:pt modelId="{19167C76-49E0-41B2-9324-81BCF56FE888}" type="pres">
      <dgm:prSet presAssocID="{B9F3F7ED-A4B9-4630-B732-0FA43493739B}" presName="Accent8" presStyleCnt="0"/>
      <dgm:spPr/>
    </dgm:pt>
    <dgm:pt modelId="{7B5B12F0-DBD5-41E0-AAEA-34DCF085CD4D}" type="pres">
      <dgm:prSet presAssocID="{B9F3F7ED-A4B9-4630-B732-0FA43493739B}" presName="AccentHold2" presStyleLbl="node1" presStyleIdx="7" presStyleCnt="19" custScaleX="131492" custScaleY="131492" custLinFactX="-37461" custLinFactNeighborX="-100000" custLinFactNeighborY="26141"/>
      <dgm:spPr/>
    </dgm:pt>
    <dgm:pt modelId="{C1024145-0800-4A36-B032-4F08217550C6}" type="pres">
      <dgm:prSet presAssocID="{1426ED68-813E-45E7-97C8-F48C84A031D8}" presName="Child2" presStyleLbl="node1" presStyleIdx="8" presStyleCnt="19" custScaleX="193365" custScaleY="193365" custLinFactX="-10160" custLinFactNeighborX="-100000" custLinFactNeighborY="54863">
        <dgm:presLayoutVars>
          <dgm:chMax val="0"/>
          <dgm:chPref val="0"/>
        </dgm:presLayoutVars>
      </dgm:prSet>
      <dgm:spPr/>
      <dgm:t>
        <a:bodyPr/>
        <a:lstStyle/>
        <a:p>
          <a:endParaRPr lang="de-DE"/>
        </a:p>
      </dgm:t>
    </dgm:pt>
    <dgm:pt modelId="{C5963EB8-4A70-4B51-B3CC-E7EF7546D68A}" type="pres">
      <dgm:prSet presAssocID="{1426ED68-813E-45E7-97C8-F48C84A031D8}" presName="Accent9" presStyleCnt="0"/>
      <dgm:spPr/>
    </dgm:pt>
    <dgm:pt modelId="{D6513587-0143-4D17-B6CF-314D33F0FB30}" type="pres">
      <dgm:prSet presAssocID="{1426ED68-813E-45E7-97C8-F48C84A031D8}" presName="AccentHold1" presStyleLbl="node1" presStyleIdx="9" presStyleCnt="19" custScaleX="448924" custScaleY="448923" custLinFactX="100000" custLinFactY="-100000" custLinFactNeighborX="171255" custLinFactNeighborY="-135431"/>
      <dgm:spPr/>
    </dgm:pt>
    <dgm:pt modelId="{ACC5A149-3E30-4F9D-9C80-7368FA20042F}" type="pres">
      <dgm:prSet presAssocID="{1426ED68-813E-45E7-97C8-F48C84A031D8}" presName="Accent10" presStyleCnt="0"/>
      <dgm:spPr/>
    </dgm:pt>
    <dgm:pt modelId="{ACF20D6F-C863-4AC0-90D0-21E8A6D6CA21}" type="pres">
      <dgm:prSet presAssocID="{1426ED68-813E-45E7-97C8-F48C84A031D8}" presName="AccentHold2" presStyleLbl="node1" presStyleIdx="10" presStyleCnt="19" custScaleX="131492" custScaleY="131492"/>
      <dgm:spPr/>
    </dgm:pt>
    <dgm:pt modelId="{B346525D-AB4E-4491-905A-41C745E1FACE}" type="pres">
      <dgm:prSet presAssocID="{1426ED68-813E-45E7-97C8-F48C84A031D8}" presName="Accent11" presStyleCnt="0"/>
      <dgm:spPr/>
    </dgm:pt>
    <dgm:pt modelId="{1A3C347E-B4DF-4630-88C2-9C74D9D7BA11}" type="pres">
      <dgm:prSet presAssocID="{1426ED68-813E-45E7-97C8-F48C84A031D8}" presName="AccentHold3" presStyleLbl="node1" presStyleIdx="11" presStyleCnt="19" custScaleX="131492" custScaleY="131492"/>
      <dgm:spPr/>
    </dgm:pt>
    <dgm:pt modelId="{8982D0E9-9C35-404A-B100-6309C3040696}" type="pres">
      <dgm:prSet presAssocID="{5C3C0099-6D3C-4CE8-8A51-4C01FC6EB100}" presName="Child3" presStyleLbl="node1" presStyleIdx="12" presStyleCnt="19" custScaleX="193008" custScaleY="193008" custLinFactX="-32367" custLinFactNeighborX="-100000" custLinFactNeighborY="11632">
        <dgm:presLayoutVars>
          <dgm:chMax val="0"/>
          <dgm:chPref val="0"/>
        </dgm:presLayoutVars>
      </dgm:prSet>
      <dgm:spPr/>
      <dgm:t>
        <a:bodyPr/>
        <a:lstStyle/>
        <a:p>
          <a:endParaRPr lang="de-DE"/>
        </a:p>
      </dgm:t>
    </dgm:pt>
    <dgm:pt modelId="{7C8A2067-64C3-4F90-B062-E4F20DB0CB70}" type="pres">
      <dgm:prSet presAssocID="{5C3C0099-6D3C-4CE8-8A51-4C01FC6EB100}" presName="Accent12" presStyleCnt="0"/>
      <dgm:spPr/>
    </dgm:pt>
    <dgm:pt modelId="{B17F1681-34EE-48F4-AEA4-A9AA07992162}" type="pres">
      <dgm:prSet presAssocID="{5C3C0099-6D3C-4CE8-8A51-4C01FC6EB100}" presName="AccentHold1" presStyleLbl="node1" presStyleIdx="13" presStyleCnt="19" custScaleX="131492" custScaleY="131492" custLinFactX="200000" custLinFactY="-78945" custLinFactNeighborX="274444" custLinFactNeighborY="-100000"/>
      <dgm:spPr/>
    </dgm:pt>
    <dgm:pt modelId="{68CC009E-0968-47B8-86C9-6A981B5DE686}" type="pres">
      <dgm:prSet presAssocID="{B387FC1E-8E35-47A5-B69D-AA6B8AA07614}" presName="Child4" presStyleLbl="node1" presStyleIdx="14" presStyleCnt="19" custScaleX="170633" custScaleY="170489">
        <dgm:presLayoutVars>
          <dgm:chMax val="0"/>
          <dgm:chPref val="0"/>
        </dgm:presLayoutVars>
      </dgm:prSet>
      <dgm:spPr/>
      <dgm:t>
        <a:bodyPr/>
        <a:lstStyle/>
        <a:p>
          <a:endParaRPr lang="de-DE"/>
        </a:p>
      </dgm:t>
    </dgm:pt>
    <dgm:pt modelId="{43D8ADC3-6C18-4BD3-A50B-AD692D3AE136}" type="pres">
      <dgm:prSet presAssocID="{B387FC1E-8E35-47A5-B69D-AA6B8AA07614}" presName="Accent13" presStyleCnt="0"/>
      <dgm:spPr/>
    </dgm:pt>
    <dgm:pt modelId="{F9E1C4D6-D53D-4C2E-9008-25DBBBB07AD1}" type="pres">
      <dgm:prSet presAssocID="{B387FC1E-8E35-47A5-B69D-AA6B8AA07614}" presName="AccentHold1" presStyleLbl="node1" presStyleIdx="15" presStyleCnt="19" custScaleX="771971" custScaleY="771968" custLinFactX="-400000" custLinFactNeighborX="-448894" custLinFactNeighborY="71243"/>
      <dgm:spPr/>
    </dgm:pt>
    <dgm:pt modelId="{752EB2B8-63C4-4E64-A376-3997EDDFC689}" type="pres">
      <dgm:prSet presAssocID="{A8AAF3B5-8129-4E6E-9484-51FB67BDCD24}" presName="Child5" presStyleLbl="node1" presStyleIdx="16" presStyleCnt="19" custScaleX="208894" custScaleY="208895" custLinFactX="-166761" custLinFactY="100000" custLinFactNeighborX="-200000" custLinFactNeighborY="180805">
        <dgm:presLayoutVars>
          <dgm:chMax val="0"/>
          <dgm:chPref val="0"/>
        </dgm:presLayoutVars>
      </dgm:prSet>
      <dgm:spPr/>
      <dgm:t>
        <a:bodyPr/>
        <a:lstStyle/>
        <a:p>
          <a:endParaRPr lang="de-DE"/>
        </a:p>
      </dgm:t>
    </dgm:pt>
    <dgm:pt modelId="{C7D3B8C9-CD30-402B-8927-11CF84D44550}" type="pres">
      <dgm:prSet presAssocID="{A8AAF3B5-8129-4E6E-9484-51FB67BDCD24}" presName="Accent15" presStyleCnt="0"/>
      <dgm:spPr/>
    </dgm:pt>
    <dgm:pt modelId="{286AE45B-97FD-4A1F-B04C-269F1006365E}" type="pres">
      <dgm:prSet presAssocID="{A8AAF3B5-8129-4E6E-9484-51FB67BDCD24}" presName="AccentHold2" presStyleLbl="node1" presStyleIdx="17" presStyleCnt="19" custScaleX="131492" custScaleY="131492" custLinFactX="-252472" custLinFactY="-46984" custLinFactNeighborX="-300000" custLinFactNeighborY="-100000"/>
      <dgm:spPr/>
    </dgm:pt>
    <dgm:pt modelId="{4944A681-A609-41F2-80AF-3A2FA1B095CC}" type="pres">
      <dgm:prSet presAssocID="{A8AAF3B5-8129-4E6E-9484-51FB67BDCD24}" presName="Accent16" presStyleCnt="0"/>
      <dgm:spPr/>
    </dgm:pt>
    <dgm:pt modelId="{89A3D086-6F98-4607-9D5F-1FF186AE46E4}" type="pres">
      <dgm:prSet presAssocID="{A8AAF3B5-8129-4E6E-9484-51FB67BDCD24}" presName="AccentHold3" presStyleLbl="node1" presStyleIdx="18" presStyleCnt="19" custScaleX="888560" custScaleY="888564" custLinFactX="-545998" custLinFactNeighborX="-600000" custLinFactNeighborY="-41849"/>
      <dgm:spPr/>
    </dgm:pt>
  </dgm:ptLst>
  <dgm:cxnLst>
    <dgm:cxn modelId="{CBA67139-066A-4C44-B5EE-E03C6D1E1624}" type="presOf" srcId="{1426ED68-813E-45E7-97C8-F48C84A031D8}" destId="{C1024145-0800-4A36-B032-4F08217550C6}" srcOrd="0" destOrd="0" presId="urn:microsoft.com/office/officeart/2009/3/layout/CircleRelationship"/>
    <dgm:cxn modelId="{FF6083F4-6F2E-41E4-AA58-889461D6C7EF}" srcId="{08067729-C037-44A0-8875-1F4C071FA836}" destId="{B9F3F7ED-A4B9-4630-B732-0FA43493739B}" srcOrd="0" destOrd="0" parTransId="{E6560D32-8ADE-4FA3-999B-C048EEDDB5FF}" sibTransId="{83E20A8F-CB9D-4BD6-A687-988A28293A88}"/>
    <dgm:cxn modelId="{886FBB09-2959-4959-8DC8-6817BF038FDB}" type="presOf" srcId="{B9F3F7ED-A4B9-4630-B732-0FA43493739B}" destId="{8E9501B5-3A88-4325-B6B6-870033CDFCC8}" srcOrd="0" destOrd="0" presId="urn:microsoft.com/office/officeart/2009/3/layout/CircleRelationship"/>
    <dgm:cxn modelId="{2E5D2989-3158-4DF0-AE57-2B32E072F6B9}" type="presOf" srcId="{A8AAF3B5-8129-4E6E-9484-51FB67BDCD24}" destId="{752EB2B8-63C4-4E64-A376-3997EDDFC689}" srcOrd="0" destOrd="0" presId="urn:microsoft.com/office/officeart/2009/3/layout/CircleRelationship"/>
    <dgm:cxn modelId="{4128160F-2841-4009-9900-D339571B9668}" type="presOf" srcId="{5C3C0099-6D3C-4CE8-8A51-4C01FC6EB100}" destId="{8982D0E9-9C35-404A-B100-6309C3040696}" srcOrd="0" destOrd="0" presId="urn:microsoft.com/office/officeart/2009/3/layout/CircleRelationship"/>
    <dgm:cxn modelId="{E97DC021-A495-4A90-A6CC-66D608554757}" srcId="{08067729-C037-44A0-8875-1F4C071FA836}" destId="{5C3C0099-6D3C-4CE8-8A51-4C01FC6EB100}" srcOrd="2" destOrd="0" parTransId="{95E6F49F-2753-44F2-9C4E-1C18C066CC7A}" sibTransId="{BF5BE91C-8947-4C47-AEE4-18EA4CC2A195}"/>
    <dgm:cxn modelId="{486CF2B6-905A-4027-8DE4-DB2AD1B55878}" srcId="{08067729-C037-44A0-8875-1F4C071FA836}" destId="{B387FC1E-8E35-47A5-B69D-AA6B8AA07614}" srcOrd="3" destOrd="0" parTransId="{15A4743F-F3DC-40EC-A3D8-5ED3957EB10A}" sibTransId="{17ACFE8C-DFE5-4FDB-9679-2F68DD22F1B3}"/>
    <dgm:cxn modelId="{CE71D218-DB68-4729-BF5C-9CB1568DDBED}" type="presOf" srcId="{08067729-C037-44A0-8875-1F4C071FA836}" destId="{7BD275FC-8A44-4CCC-A197-EC58C53FC365}" srcOrd="0" destOrd="0" presId="urn:microsoft.com/office/officeart/2009/3/layout/CircleRelationship"/>
    <dgm:cxn modelId="{F78A5FFF-A46E-4DE2-B0DD-4827BF81F232}" srcId="{08067729-C037-44A0-8875-1F4C071FA836}" destId="{A8AAF3B5-8129-4E6E-9484-51FB67BDCD24}" srcOrd="4" destOrd="0" parTransId="{9A1BA436-546C-4A9D-ADC6-283DF2485596}" sibTransId="{91F220C9-E5F0-4EB2-8F88-21AB93FB1F39}"/>
    <dgm:cxn modelId="{D9D66982-5DA7-48EE-B247-C393FEB268D2}" type="presOf" srcId="{7965173B-DF7D-418E-A049-C704C46D1BF1}" destId="{C2156909-1329-45BA-B385-FB93A1C05296}" srcOrd="0" destOrd="0" presId="urn:microsoft.com/office/officeart/2009/3/layout/CircleRelationship"/>
    <dgm:cxn modelId="{E747E6C2-C9DB-429A-BC00-AD3487F5C97A}" srcId="{7965173B-DF7D-418E-A049-C704C46D1BF1}" destId="{08067729-C037-44A0-8875-1F4C071FA836}" srcOrd="0" destOrd="0" parTransId="{3348CAFE-DD55-49D8-8DED-9B0562E27338}" sibTransId="{5654F184-6057-4F82-AFCB-E7E6C880DDF3}"/>
    <dgm:cxn modelId="{CF8E4278-36F6-4202-8C0B-2F0A12539021}" srcId="{08067729-C037-44A0-8875-1F4C071FA836}" destId="{1426ED68-813E-45E7-97C8-F48C84A031D8}" srcOrd="1" destOrd="0" parTransId="{E8CC4B2F-AD82-49DA-B91E-3792DF05B1C4}" sibTransId="{97637B90-D457-4FFD-9FED-17F609FF7536}"/>
    <dgm:cxn modelId="{FB169341-7545-4F44-A584-476E2EF8F785}" type="presOf" srcId="{B387FC1E-8E35-47A5-B69D-AA6B8AA07614}" destId="{68CC009E-0968-47B8-86C9-6A981B5DE686}" srcOrd="0" destOrd="0" presId="urn:microsoft.com/office/officeart/2009/3/layout/CircleRelationship"/>
    <dgm:cxn modelId="{C3DF3F5A-852A-4291-9B03-3ACCD5F425E0}" type="presParOf" srcId="{C2156909-1329-45BA-B385-FB93A1C05296}" destId="{7BD275FC-8A44-4CCC-A197-EC58C53FC365}" srcOrd="0" destOrd="0" presId="urn:microsoft.com/office/officeart/2009/3/layout/CircleRelationship"/>
    <dgm:cxn modelId="{10A828C6-4E5C-46D7-9F74-D08475D2F33E}" type="presParOf" srcId="{C2156909-1329-45BA-B385-FB93A1C05296}" destId="{4DC4DDD0-585A-4149-BD82-372A0C6435F7}" srcOrd="1" destOrd="0" presId="urn:microsoft.com/office/officeart/2009/3/layout/CircleRelationship"/>
    <dgm:cxn modelId="{134BA52D-5F2E-45F5-A841-704CEADED0BC}" type="presParOf" srcId="{C2156909-1329-45BA-B385-FB93A1C05296}" destId="{3ACFEFFC-19DC-4351-B0E8-A04BC50D8B22}" srcOrd="2" destOrd="0" presId="urn:microsoft.com/office/officeart/2009/3/layout/CircleRelationship"/>
    <dgm:cxn modelId="{1752147F-CF90-406F-954E-2999DA560C98}" type="presParOf" srcId="{C2156909-1329-45BA-B385-FB93A1C05296}" destId="{5071F67F-6D96-454F-959C-576BF270F538}" srcOrd="3" destOrd="0" presId="urn:microsoft.com/office/officeart/2009/3/layout/CircleRelationship"/>
    <dgm:cxn modelId="{F58496EE-3ECE-4F5D-ACD0-C63226D1D8C8}" type="presParOf" srcId="{C2156909-1329-45BA-B385-FB93A1C05296}" destId="{5387ACDD-D8C4-48FB-8950-FC8553A6BE34}" srcOrd="4" destOrd="0" presId="urn:microsoft.com/office/officeart/2009/3/layout/CircleRelationship"/>
    <dgm:cxn modelId="{D6BF2436-0A91-4A86-97A4-26B8FDD0E978}" type="presParOf" srcId="{C2156909-1329-45BA-B385-FB93A1C05296}" destId="{3F2786B0-0EEA-4ED5-A097-AEEA28ED8825}" srcOrd="5" destOrd="0" presId="urn:microsoft.com/office/officeart/2009/3/layout/CircleRelationship"/>
    <dgm:cxn modelId="{CC373920-D682-4069-A303-C0B400D9939D}" type="presParOf" srcId="{C2156909-1329-45BA-B385-FB93A1C05296}" destId="{8E9501B5-3A88-4325-B6B6-870033CDFCC8}" srcOrd="6" destOrd="0" presId="urn:microsoft.com/office/officeart/2009/3/layout/CircleRelationship"/>
    <dgm:cxn modelId="{90315767-D4A9-4E53-A643-A53331E6C7B7}" type="presParOf" srcId="{C2156909-1329-45BA-B385-FB93A1C05296}" destId="{A093041A-B3B1-4177-AD5F-EA4C20CFBF25}" srcOrd="7" destOrd="0" presId="urn:microsoft.com/office/officeart/2009/3/layout/CircleRelationship"/>
    <dgm:cxn modelId="{4F63456A-2E22-4F25-A3E9-7EE48E66F0E4}" type="presParOf" srcId="{A093041A-B3B1-4177-AD5F-EA4C20CFBF25}" destId="{7D34C8E0-6E7A-4954-A75F-1B5A1215F6B9}" srcOrd="0" destOrd="0" presId="urn:microsoft.com/office/officeart/2009/3/layout/CircleRelationship"/>
    <dgm:cxn modelId="{C9224C71-2420-46E0-A10B-D03787939774}" type="presParOf" srcId="{C2156909-1329-45BA-B385-FB93A1C05296}" destId="{19167C76-49E0-41B2-9324-81BCF56FE888}" srcOrd="8" destOrd="0" presId="urn:microsoft.com/office/officeart/2009/3/layout/CircleRelationship"/>
    <dgm:cxn modelId="{A22C1802-4974-4822-B785-01BE550D45AE}" type="presParOf" srcId="{19167C76-49E0-41B2-9324-81BCF56FE888}" destId="{7B5B12F0-DBD5-41E0-AAEA-34DCF085CD4D}" srcOrd="0" destOrd="0" presId="urn:microsoft.com/office/officeart/2009/3/layout/CircleRelationship"/>
    <dgm:cxn modelId="{5EC6E7D6-478C-47B1-9CB1-CB3A89238B4E}" type="presParOf" srcId="{C2156909-1329-45BA-B385-FB93A1C05296}" destId="{C1024145-0800-4A36-B032-4F08217550C6}" srcOrd="9" destOrd="0" presId="urn:microsoft.com/office/officeart/2009/3/layout/CircleRelationship"/>
    <dgm:cxn modelId="{5E5E41D2-91AF-4902-8058-EA1EE7247CCE}" type="presParOf" srcId="{C2156909-1329-45BA-B385-FB93A1C05296}" destId="{C5963EB8-4A70-4B51-B3CC-E7EF7546D68A}" srcOrd="10" destOrd="0" presId="urn:microsoft.com/office/officeart/2009/3/layout/CircleRelationship"/>
    <dgm:cxn modelId="{AB45A7B0-BE86-49E9-8CC8-36F00E741D16}" type="presParOf" srcId="{C5963EB8-4A70-4B51-B3CC-E7EF7546D68A}" destId="{D6513587-0143-4D17-B6CF-314D33F0FB30}" srcOrd="0" destOrd="0" presId="urn:microsoft.com/office/officeart/2009/3/layout/CircleRelationship"/>
    <dgm:cxn modelId="{81B88C5B-18EC-452B-B0D0-07B3D6F960C2}" type="presParOf" srcId="{C2156909-1329-45BA-B385-FB93A1C05296}" destId="{ACC5A149-3E30-4F9D-9C80-7368FA20042F}" srcOrd="11" destOrd="0" presId="urn:microsoft.com/office/officeart/2009/3/layout/CircleRelationship"/>
    <dgm:cxn modelId="{B923A3BD-88FB-430B-92E7-52C238BFFB95}" type="presParOf" srcId="{ACC5A149-3E30-4F9D-9C80-7368FA20042F}" destId="{ACF20D6F-C863-4AC0-90D0-21E8A6D6CA21}" srcOrd="0" destOrd="0" presId="urn:microsoft.com/office/officeart/2009/3/layout/CircleRelationship"/>
    <dgm:cxn modelId="{137A5F9F-2870-4AE0-82DE-48F7203BAD01}" type="presParOf" srcId="{C2156909-1329-45BA-B385-FB93A1C05296}" destId="{B346525D-AB4E-4491-905A-41C745E1FACE}" srcOrd="12" destOrd="0" presId="urn:microsoft.com/office/officeart/2009/3/layout/CircleRelationship"/>
    <dgm:cxn modelId="{C8062337-F91D-4EA1-8D10-3A8CE1B2A7E4}" type="presParOf" srcId="{B346525D-AB4E-4491-905A-41C745E1FACE}" destId="{1A3C347E-B4DF-4630-88C2-9C74D9D7BA11}" srcOrd="0" destOrd="0" presId="urn:microsoft.com/office/officeart/2009/3/layout/CircleRelationship"/>
    <dgm:cxn modelId="{3D9B1B33-D096-47DC-BADD-5793B7642118}" type="presParOf" srcId="{C2156909-1329-45BA-B385-FB93A1C05296}" destId="{8982D0E9-9C35-404A-B100-6309C3040696}" srcOrd="13" destOrd="0" presId="urn:microsoft.com/office/officeart/2009/3/layout/CircleRelationship"/>
    <dgm:cxn modelId="{7EFF4706-F474-42A7-BA53-F870687C55C7}" type="presParOf" srcId="{C2156909-1329-45BA-B385-FB93A1C05296}" destId="{7C8A2067-64C3-4F90-B062-E4F20DB0CB70}" srcOrd="14" destOrd="0" presId="urn:microsoft.com/office/officeart/2009/3/layout/CircleRelationship"/>
    <dgm:cxn modelId="{13B7FA29-403A-4349-8B43-F6FFA5CE402F}" type="presParOf" srcId="{7C8A2067-64C3-4F90-B062-E4F20DB0CB70}" destId="{B17F1681-34EE-48F4-AEA4-A9AA07992162}" srcOrd="0" destOrd="0" presId="urn:microsoft.com/office/officeart/2009/3/layout/CircleRelationship"/>
    <dgm:cxn modelId="{30E2F509-278B-4F71-A18B-1808EEE8E5B2}" type="presParOf" srcId="{C2156909-1329-45BA-B385-FB93A1C05296}" destId="{68CC009E-0968-47B8-86C9-6A981B5DE686}" srcOrd="15" destOrd="0" presId="urn:microsoft.com/office/officeart/2009/3/layout/CircleRelationship"/>
    <dgm:cxn modelId="{2825DE0A-F22E-477D-B488-A77D1ADC14A4}" type="presParOf" srcId="{C2156909-1329-45BA-B385-FB93A1C05296}" destId="{43D8ADC3-6C18-4BD3-A50B-AD692D3AE136}" srcOrd="16" destOrd="0" presId="urn:microsoft.com/office/officeart/2009/3/layout/CircleRelationship"/>
    <dgm:cxn modelId="{EB576417-A0FE-486C-AF51-70F7ED55E2A2}" type="presParOf" srcId="{43D8ADC3-6C18-4BD3-A50B-AD692D3AE136}" destId="{F9E1C4D6-D53D-4C2E-9008-25DBBBB07AD1}" srcOrd="0" destOrd="0" presId="urn:microsoft.com/office/officeart/2009/3/layout/CircleRelationship"/>
    <dgm:cxn modelId="{FD5B3FF5-072B-471E-BEC0-7B4B893949C3}" type="presParOf" srcId="{C2156909-1329-45BA-B385-FB93A1C05296}" destId="{752EB2B8-63C4-4E64-A376-3997EDDFC689}" srcOrd="17" destOrd="0" presId="urn:microsoft.com/office/officeart/2009/3/layout/CircleRelationship"/>
    <dgm:cxn modelId="{DC246730-7D39-49AE-B7D3-1F2146E423E1}" type="presParOf" srcId="{C2156909-1329-45BA-B385-FB93A1C05296}" destId="{C7D3B8C9-CD30-402B-8927-11CF84D44550}" srcOrd="18" destOrd="0" presId="urn:microsoft.com/office/officeart/2009/3/layout/CircleRelationship"/>
    <dgm:cxn modelId="{9203781D-02E0-4AC5-8F2A-0A3C6CA00E81}" type="presParOf" srcId="{C7D3B8C9-CD30-402B-8927-11CF84D44550}" destId="{286AE45B-97FD-4A1F-B04C-269F1006365E}" srcOrd="0" destOrd="0" presId="urn:microsoft.com/office/officeart/2009/3/layout/CircleRelationship"/>
    <dgm:cxn modelId="{0B25299E-2502-46AA-849D-A1BFAD653C18}" type="presParOf" srcId="{C2156909-1329-45BA-B385-FB93A1C05296}" destId="{4944A681-A609-41F2-80AF-3A2FA1B095CC}" srcOrd="19" destOrd="0" presId="urn:microsoft.com/office/officeart/2009/3/layout/CircleRelationship"/>
    <dgm:cxn modelId="{CFB2E548-6FFF-49F0-AB73-76186C0C697C}" type="presParOf" srcId="{4944A681-A609-41F2-80AF-3A2FA1B095CC}" destId="{89A3D086-6F98-4607-9D5F-1FF186AE46E4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94B564-2873-43F2-843B-886B628C034A}" type="doc">
      <dgm:prSet loTypeId="urn:microsoft.com/office/officeart/2005/8/layout/vList3" loCatId="list" qsTypeId="urn:microsoft.com/office/officeart/2005/8/quickstyle/simple4" qsCatId="simple" csTypeId="urn:microsoft.com/office/officeart/2005/8/colors/accent6_3" csCatId="accent6" phldr="1"/>
      <dgm:spPr/>
      <dgm:t>
        <a:bodyPr/>
        <a:lstStyle/>
        <a:p>
          <a:endParaRPr lang="de-DE"/>
        </a:p>
      </dgm:t>
    </dgm:pt>
    <dgm:pt modelId="{8EB18292-F3F1-4C45-9D3A-11C2EF5DAB17}">
      <dgm:prSet phldrT="[Text]"/>
      <dgm:spPr/>
      <dgm:t>
        <a:bodyPr/>
        <a:lstStyle/>
        <a:p>
          <a:r>
            <a:rPr lang="de-DE" dirty="0" smtClean="0"/>
            <a:t>Elektromobilität in Bürgerhand Web 2.0/</a:t>
          </a:r>
          <a:r>
            <a:rPr lang="de-DE" dirty="0" err="1" smtClean="0"/>
            <a:t>SocialWeb</a:t>
          </a:r>
          <a:endParaRPr lang="de-DE" dirty="0"/>
        </a:p>
      </dgm:t>
    </dgm:pt>
    <dgm:pt modelId="{AC73B695-8948-4F44-A1B3-324A419458D0}" type="parTrans" cxnId="{F59DD30E-EFE2-43F2-BAAA-76A6CD4F8B85}">
      <dgm:prSet/>
      <dgm:spPr/>
      <dgm:t>
        <a:bodyPr/>
        <a:lstStyle/>
        <a:p>
          <a:endParaRPr lang="de-DE"/>
        </a:p>
      </dgm:t>
    </dgm:pt>
    <dgm:pt modelId="{0CE81C8E-7C13-415A-800A-244BDA1210EC}" type="sibTrans" cxnId="{F59DD30E-EFE2-43F2-BAAA-76A6CD4F8B85}">
      <dgm:prSet/>
      <dgm:spPr/>
      <dgm:t>
        <a:bodyPr/>
        <a:lstStyle/>
        <a:p>
          <a:endParaRPr lang="de-DE"/>
        </a:p>
      </dgm:t>
    </dgm:pt>
    <dgm:pt modelId="{DFB6A049-9D6B-4BAB-B241-87D64B7E5F0F}">
      <dgm:prSet phldrT="[Text]"/>
      <dgm:spPr/>
      <dgm:t>
        <a:bodyPr/>
        <a:lstStyle/>
        <a:p>
          <a:r>
            <a:rPr lang="de-DE" dirty="0" smtClean="0"/>
            <a:t>Nutzereingaben und Push-Nachrichten</a:t>
          </a:r>
          <a:endParaRPr lang="de-DE" dirty="0"/>
        </a:p>
      </dgm:t>
    </dgm:pt>
    <dgm:pt modelId="{B5BF06A8-B45D-444E-A50B-969646D8483B}" type="parTrans" cxnId="{4D69919A-C44F-41C1-B899-E7045FF4313D}">
      <dgm:prSet/>
      <dgm:spPr/>
      <dgm:t>
        <a:bodyPr/>
        <a:lstStyle/>
        <a:p>
          <a:endParaRPr lang="de-DE"/>
        </a:p>
      </dgm:t>
    </dgm:pt>
    <dgm:pt modelId="{46BDEA4C-0288-4531-BA18-B36129795D2C}" type="sibTrans" cxnId="{4D69919A-C44F-41C1-B899-E7045FF4313D}">
      <dgm:prSet/>
      <dgm:spPr/>
      <dgm:t>
        <a:bodyPr/>
        <a:lstStyle/>
        <a:p>
          <a:endParaRPr lang="de-DE"/>
        </a:p>
      </dgm:t>
    </dgm:pt>
    <dgm:pt modelId="{F1F04B44-54CD-49D0-977E-94754B21697A}">
      <dgm:prSet phldrT="[Text]"/>
      <dgm:spPr/>
      <dgm:t>
        <a:bodyPr/>
        <a:lstStyle/>
        <a:p>
          <a:r>
            <a:rPr lang="de-DE" dirty="0" err="1" smtClean="0"/>
            <a:t>Partizipative</a:t>
          </a:r>
          <a:r>
            <a:rPr lang="de-DE" dirty="0" smtClean="0"/>
            <a:t> Ideen-/Wunschportal mit </a:t>
          </a:r>
          <a:r>
            <a:rPr lang="de-DE" dirty="0" err="1" smtClean="0"/>
            <a:t>eVoting</a:t>
          </a:r>
          <a:endParaRPr lang="de-DE" dirty="0"/>
        </a:p>
      </dgm:t>
    </dgm:pt>
    <dgm:pt modelId="{23666EA6-75EA-4ACA-AC8B-FEDDA14B6722}" type="parTrans" cxnId="{C6E95231-5022-466F-B0E4-821AAD53BDA8}">
      <dgm:prSet/>
      <dgm:spPr/>
      <dgm:t>
        <a:bodyPr/>
        <a:lstStyle/>
        <a:p>
          <a:endParaRPr lang="de-DE"/>
        </a:p>
      </dgm:t>
    </dgm:pt>
    <dgm:pt modelId="{C7C1968D-0D68-4999-9871-63A16321CC46}" type="sibTrans" cxnId="{C6E95231-5022-466F-B0E4-821AAD53BDA8}">
      <dgm:prSet/>
      <dgm:spPr/>
      <dgm:t>
        <a:bodyPr/>
        <a:lstStyle/>
        <a:p>
          <a:endParaRPr lang="de-DE"/>
        </a:p>
      </dgm:t>
    </dgm:pt>
    <dgm:pt modelId="{DCA3C53F-5283-492B-B373-38CBE63C7BEF}">
      <dgm:prSet phldrT="[Text]"/>
      <dgm:spPr/>
      <dgm:t>
        <a:bodyPr/>
        <a:lstStyle/>
        <a:p>
          <a:r>
            <a:rPr lang="de-DE" dirty="0" smtClean="0"/>
            <a:t>Nutzerfahrverhalten</a:t>
          </a:r>
          <a:endParaRPr lang="de-DE" dirty="0"/>
        </a:p>
      </dgm:t>
    </dgm:pt>
    <dgm:pt modelId="{C946BC6A-90DE-4B32-BE06-B52384B866DE}" type="parTrans" cxnId="{2AB74696-EAC0-419E-BC2E-14B5571FCD92}">
      <dgm:prSet/>
      <dgm:spPr/>
      <dgm:t>
        <a:bodyPr/>
        <a:lstStyle/>
        <a:p>
          <a:endParaRPr lang="de-DE"/>
        </a:p>
      </dgm:t>
    </dgm:pt>
    <dgm:pt modelId="{87D23C33-5615-4577-8BB7-A5DAAC4F72E9}" type="sibTrans" cxnId="{2AB74696-EAC0-419E-BC2E-14B5571FCD92}">
      <dgm:prSet/>
      <dgm:spPr/>
      <dgm:t>
        <a:bodyPr/>
        <a:lstStyle/>
        <a:p>
          <a:endParaRPr lang="de-DE"/>
        </a:p>
      </dgm:t>
    </dgm:pt>
    <dgm:pt modelId="{0BFD5D8C-5679-453E-AEDB-BC9C90943C9B}">
      <dgm:prSet phldrT="[Text]"/>
      <dgm:spPr/>
      <dgm:t>
        <a:bodyPr/>
        <a:lstStyle/>
        <a:p>
          <a:r>
            <a:rPr lang="de-DE" dirty="0" smtClean="0"/>
            <a:t>Analyse</a:t>
          </a:r>
          <a:endParaRPr lang="de-DE" dirty="0"/>
        </a:p>
      </dgm:t>
    </dgm:pt>
    <dgm:pt modelId="{EE84FC49-C06E-4A2D-A5BC-8783DCA755BA}" type="parTrans" cxnId="{B727E196-F8C3-408A-A1AA-F2C9DA807F52}">
      <dgm:prSet/>
      <dgm:spPr/>
      <dgm:t>
        <a:bodyPr/>
        <a:lstStyle/>
        <a:p>
          <a:endParaRPr lang="de-DE"/>
        </a:p>
      </dgm:t>
    </dgm:pt>
    <dgm:pt modelId="{0813B026-58EC-493E-9174-AF72AF5C25BD}" type="sibTrans" cxnId="{B727E196-F8C3-408A-A1AA-F2C9DA807F52}">
      <dgm:prSet/>
      <dgm:spPr/>
      <dgm:t>
        <a:bodyPr/>
        <a:lstStyle/>
        <a:p>
          <a:endParaRPr lang="de-DE"/>
        </a:p>
      </dgm:t>
    </dgm:pt>
    <dgm:pt modelId="{7244C067-2600-427C-82CD-D48E5189D56D}">
      <dgm:prSet phldrT="[Text]"/>
      <dgm:spPr/>
      <dgm:t>
        <a:bodyPr/>
        <a:lstStyle/>
        <a:p>
          <a:r>
            <a:rPr lang="de-DE" dirty="0" smtClean="0"/>
            <a:t>Simulation</a:t>
          </a:r>
          <a:endParaRPr lang="de-DE" dirty="0"/>
        </a:p>
      </dgm:t>
    </dgm:pt>
    <dgm:pt modelId="{FDED08E1-97FE-4A40-87F9-E3779DA2DF22}" type="parTrans" cxnId="{4848BED7-78AD-46C8-BC9C-4624A4F459A0}">
      <dgm:prSet/>
      <dgm:spPr/>
      <dgm:t>
        <a:bodyPr/>
        <a:lstStyle/>
        <a:p>
          <a:endParaRPr lang="de-DE"/>
        </a:p>
      </dgm:t>
    </dgm:pt>
    <dgm:pt modelId="{3F795E27-0EB6-4075-9842-2D0ECED7A435}" type="sibTrans" cxnId="{4848BED7-78AD-46C8-BC9C-4624A4F459A0}">
      <dgm:prSet/>
      <dgm:spPr/>
      <dgm:t>
        <a:bodyPr/>
        <a:lstStyle/>
        <a:p>
          <a:endParaRPr lang="de-DE"/>
        </a:p>
      </dgm:t>
    </dgm:pt>
    <dgm:pt modelId="{658592B5-2E62-4E93-8F8E-6DCFA5E458E4}">
      <dgm:prSet phldrT="[Text]"/>
      <dgm:spPr/>
      <dgm:t>
        <a:bodyPr/>
        <a:lstStyle/>
        <a:p>
          <a:r>
            <a:rPr lang="de-DE" dirty="0" smtClean="0"/>
            <a:t>Multimodale Vernetzung</a:t>
          </a:r>
          <a:endParaRPr lang="de-DE" dirty="0"/>
        </a:p>
      </dgm:t>
    </dgm:pt>
    <dgm:pt modelId="{97FDBF4A-2D8F-49D8-A4CB-3AB1F9FFDC05}" type="parTrans" cxnId="{3E8E75B9-5BD0-4915-8439-4EA442A5B5A7}">
      <dgm:prSet/>
      <dgm:spPr/>
      <dgm:t>
        <a:bodyPr/>
        <a:lstStyle/>
        <a:p>
          <a:endParaRPr lang="de-DE"/>
        </a:p>
      </dgm:t>
    </dgm:pt>
    <dgm:pt modelId="{7D9E4BA0-C6BC-40B7-A649-E1A24E1F1403}" type="sibTrans" cxnId="{3E8E75B9-5BD0-4915-8439-4EA442A5B5A7}">
      <dgm:prSet/>
      <dgm:spPr/>
      <dgm:t>
        <a:bodyPr/>
        <a:lstStyle/>
        <a:p>
          <a:endParaRPr lang="de-DE"/>
        </a:p>
      </dgm:t>
    </dgm:pt>
    <dgm:pt modelId="{4BE1DDC2-F870-4A22-AACE-BBC6FEDE551E}">
      <dgm:prSet phldrT="[Text]"/>
      <dgm:spPr/>
      <dgm:t>
        <a:bodyPr/>
        <a:lstStyle/>
        <a:p>
          <a:r>
            <a:rPr lang="de-DE" dirty="0" smtClean="0"/>
            <a:t>Integration mit anderen Modalitäten</a:t>
          </a:r>
          <a:endParaRPr lang="de-DE" dirty="0"/>
        </a:p>
      </dgm:t>
    </dgm:pt>
    <dgm:pt modelId="{F7830132-CB84-4B83-94EB-42D31766AC8C}" type="parTrans" cxnId="{CB1B2A9F-C382-4535-9B29-C861B4095D56}">
      <dgm:prSet/>
      <dgm:spPr/>
      <dgm:t>
        <a:bodyPr/>
        <a:lstStyle/>
        <a:p>
          <a:endParaRPr lang="de-DE"/>
        </a:p>
      </dgm:t>
    </dgm:pt>
    <dgm:pt modelId="{25D29D83-337F-45DA-B022-AD4FBDAED5AC}" type="sibTrans" cxnId="{CB1B2A9F-C382-4535-9B29-C861B4095D56}">
      <dgm:prSet/>
      <dgm:spPr/>
      <dgm:t>
        <a:bodyPr/>
        <a:lstStyle/>
        <a:p>
          <a:endParaRPr lang="de-DE"/>
        </a:p>
      </dgm:t>
    </dgm:pt>
    <dgm:pt modelId="{7B053B1F-1E55-4E94-8B60-557A977E1868}">
      <dgm:prSet phldrT="[Text]"/>
      <dgm:spPr/>
      <dgm:t>
        <a:bodyPr/>
        <a:lstStyle/>
        <a:p>
          <a:r>
            <a:rPr lang="de-DE" dirty="0" smtClean="0"/>
            <a:t>ÖPNV, Fahrradfahrer, Taxis</a:t>
          </a:r>
          <a:endParaRPr lang="de-DE" dirty="0"/>
        </a:p>
      </dgm:t>
    </dgm:pt>
    <dgm:pt modelId="{55B3629B-7AD5-4074-8E3E-6D95C4CC6AEE}" type="parTrans" cxnId="{DD4D0FF6-BFB9-4741-919D-D3E5C2DBC2F3}">
      <dgm:prSet/>
      <dgm:spPr/>
      <dgm:t>
        <a:bodyPr/>
        <a:lstStyle/>
        <a:p>
          <a:endParaRPr lang="de-DE"/>
        </a:p>
      </dgm:t>
    </dgm:pt>
    <dgm:pt modelId="{AB952C24-A298-4941-91B2-29DD83C7DD68}" type="sibTrans" cxnId="{DD4D0FF6-BFB9-4741-919D-D3E5C2DBC2F3}">
      <dgm:prSet/>
      <dgm:spPr/>
      <dgm:t>
        <a:bodyPr/>
        <a:lstStyle/>
        <a:p>
          <a:endParaRPr lang="de-DE"/>
        </a:p>
      </dgm:t>
    </dgm:pt>
    <dgm:pt modelId="{58A7F68D-6778-4825-8C8D-0F9B987A6292}">
      <dgm:prSet phldrT="[Text]"/>
      <dgm:spPr/>
      <dgm:t>
        <a:bodyPr/>
        <a:lstStyle/>
        <a:p>
          <a:pPr algn="l"/>
          <a:r>
            <a:rPr lang="de-DE" dirty="0" smtClean="0"/>
            <a:t>Mobilitäts-Appliance (</a:t>
          </a:r>
          <a:r>
            <a:rPr lang="de-DE" dirty="0" err="1" smtClean="0"/>
            <a:t>Verkehrs!Box</a:t>
          </a:r>
          <a:r>
            <a:rPr lang="de-DE" dirty="0" smtClean="0"/>
            <a:t>)</a:t>
          </a:r>
        </a:p>
      </dgm:t>
    </dgm:pt>
    <dgm:pt modelId="{A1ECE89C-AFC2-4276-8FF5-0DB44F6D93D7}" type="parTrans" cxnId="{B1D41093-CDB6-4A52-BF2B-AE74146B6BFE}">
      <dgm:prSet/>
      <dgm:spPr/>
      <dgm:t>
        <a:bodyPr/>
        <a:lstStyle/>
        <a:p>
          <a:endParaRPr lang="de-DE"/>
        </a:p>
      </dgm:t>
    </dgm:pt>
    <dgm:pt modelId="{A63A713A-6B87-405F-881B-55436A1C711F}" type="sibTrans" cxnId="{B1D41093-CDB6-4A52-BF2B-AE74146B6BFE}">
      <dgm:prSet/>
      <dgm:spPr/>
      <dgm:t>
        <a:bodyPr/>
        <a:lstStyle/>
        <a:p>
          <a:endParaRPr lang="de-DE"/>
        </a:p>
      </dgm:t>
    </dgm:pt>
    <dgm:pt modelId="{C19C8CCE-6A10-42A9-AF39-C981EBABCEC2}">
      <dgm:prSet phldrT="[Text]"/>
      <dgm:spPr/>
      <dgm:t>
        <a:bodyPr/>
        <a:lstStyle/>
        <a:p>
          <a:r>
            <a:rPr lang="de-DE" dirty="0" err="1" smtClean="0"/>
            <a:t>Anliegenmanagement</a:t>
          </a:r>
          <a:endParaRPr lang="de-DE" dirty="0"/>
        </a:p>
      </dgm:t>
    </dgm:pt>
    <dgm:pt modelId="{78AC5F24-13AB-434A-A610-B2554A50AB71}" type="parTrans" cxnId="{B1FCAA35-762A-4170-A487-D0C5822CB25F}">
      <dgm:prSet/>
      <dgm:spPr/>
      <dgm:t>
        <a:bodyPr/>
        <a:lstStyle/>
        <a:p>
          <a:endParaRPr lang="de-DE"/>
        </a:p>
      </dgm:t>
    </dgm:pt>
    <dgm:pt modelId="{F3300FB3-BF0B-43B7-8B33-C09C723912CD}" type="sibTrans" cxnId="{B1FCAA35-762A-4170-A487-D0C5822CB25F}">
      <dgm:prSet/>
      <dgm:spPr/>
      <dgm:t>
        <a:bodyPr/>
        <a:lstStyle/>
        <a:p>
          <a:endParaRPr lang="de-DE"/>
        </a:p>
      </dgm:t>
    </dgm:pt>
    <dgm:pt modelId="{746F1F04-7CED-4885-8A7E-6138243C3295}">
      <dgm:prSet phldrT="[Text]"/>
      <dgm:spPr/>
      <dgm:t>
        <a:bodyPr/>
        <a:lstStyle/>
        <a:p>
          <a:r>
            <a:rPr lang="de-DE" dirty="0" smtClean="0"/>
            <a:t>Optimierung</a:t>
          </a:r>
          <a:endParaRPr lang="de-DE" dirty="0"/>
        </a:p>
      </dgm:t>
    </dgm:pt>
    <dgm:pt modelId="{56C537C9-061B-4E7A-A810-66336DD12D4C}" type="parTrans" cxnId="{B1F67523-E0A7-43C3-8139-409AD63548CE}">
      <dgm:prSet/>
      <dgm:spPr/>
      <dgm:t>
        <a:bodyPr/>
        <a:lstStyle/>
        <a:p>
          <a:endParaRPr lang="de-DE"/>
        </a:p>
      </dgm:t>
    </dgm:pt>
    <dgm:pt modelId="{722661FB-46B3-45FC-AC0C-0FBDFCB71A7D}" type="sibTrans" cxnId="{B1F67523-E0A7-43C3-8139-409AD63548CE}">
      <dgm:prSet/>
      <dgm:spPr/>
      <dgm:t>
        <a:bodyPr/>
        <a:lstStyle/>
        <a:p>
          <a:endParaRPr lang="de-DE"/>
        </a:p>
      </dgm:t>
    </dgm:pt>
    <dgm:pt modelId="{D729DAFD-1FF6-4C71-A592-EF6B0E0E97FA}">
      <dgm:prSet phldrT="[Text]"/>
      <dgm:spPr/>
      <dgm:t>
        <a:bodyPr/>
        <a:lstStyle/>
        <a:p>
          <a:pPr algn="l"/>
          <a:r>
            <a:rPr lang="de-DE" smtClean="0"/>
            <a:t>Föderation</a:t>
          </a:r>
        </a:p>
        <a:p>
          <a:pPr algn="ctr"/>
          <a:r>
            <a:rPr lang="de-DE" smtClean="0"/>
            <a:t> </a:t>
          </a:r>
          <a:endParaRPr lang="de-DE" dirty="0"/>
        </a:p>
      </dgm:t>
    </dgm:pt>
    <dgm:pt modelId="{8CBA4CE4-09FD-40FA-99E7-41B0C657B48C}" type="parTrans" cxnId="{5C4ED5A6-9327-4CB5-9785-483032826454}">
      <dgm:prSet/>
      <dgm:spPr/>
      <dgm:t>
        <a:bodyPr/>
        <a:lstStyle/>
        <a:p>
          <a:endParaRPr lang="de-DE"/>
        </a:p>
      </dgm:t>
    </dgm:pt>
    <dgm:pt modelId="{87326D44-65B6-4248-BBC4-72B1494E1D94}" type="sibTrans" cxnId="{5C4ED5A6-9327-4CB5-9785-483032826454}">
      <dgm:prSet/>
      <dgm:spPr/>
      <dgm:t>
        <a:bodyPr/>
        <a:lstStyle/>
        <a:p>
          <a:endParaRPr lang="de-DE"/>
        </a:p>
      </dgm:t>
    </dgm:pt>
    <dgm:pt modelId="{E0AEBC8F-AF19-438A-A4C8-8F17C4F885DE}">
      <dgm:prSet phldrT="[Text]"/>
      <dgm:spPr/>
      <dgm:t>
        <a:bodyPr/>
        <a:lstStyle/>
        <a:p>
          <a:pPr algn="l"/>
          <a:r>
            <a:rPr lang="de-DE" smtClean="0"/>
            <a:t>Software-as-a-Service </a:t>
          </a:r>
          <a:endParaRPr lang="de-DE" dirty="0"/>
        </a:p>
      </dgm:t>
    </dgm:pt>
    <dgm:pt modelId="{1424ED4D-0A5E-4FEC-98AE-FC3957AAA99A}" type="parTrans" cxnId="{55DF57A3-4AC9-4F39-A2D1-A31E7839FBBF}">
      <dgm:prSet/>
      <dgm:spPr/>
      <dgm:t>
        <a:bodyPr/>
        <a:lstStyle/>
        <a:p>
          <a:endParaRPr lang="de-DE"/>
        </a:p>
      </dgm:t>
    </dgm:pt>
    <dgm:pt modelId="{8265287E-C3C9-4806-8680-18F37CC99A8F}" type="sibTrans" cxnId="{55DF57A3-4AC9-4F39-A2D1-A31E7839FBBF}">
      <dgm:prSet/>
      <dgm:spPr/>
      <dgm:t>
        <a:bodyPr/>
        <a:lstStyle/>
        <a:p>
          <a:endParaRPr lang="de-DE"/>
        </a:p>
      </dgm:t>
    </dgm:pt>
    <dgm:pt modelId="{EAA74C9D-048E-47A7-91C6-8D0E808DB205}" type="pres">
      <dgm:prSet presAssocID="{8094B564-2873-43F2-843B-886B628C034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612D1C1-3AB2-456A-84A9-95FEA0F959B2}" type="pres">
      <dgm:prSet presAssocID="{8EB18292-F3F1-4C45-9D3A-11C2EF5DAB17}" presName="composite" presStyleCnt="0"/>
      <dgm:spPr/>
    </dgm:pt>
    <dgm:pt modelId="{BD110A96-3495-4C8A-BD5D-F7FBA18FCDBA}" type="pres">
      <dgm:prSet presAssocID="{8EB18292-F3F1-4C45-9D3A-11C2EF5DAB17}" presName="imgShp" presStyleLbl="fgImgPlace1" presStyleIdx="0" presStyleCnt="4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6" t="-1036" r="-49864" b="1036"/>
          </a:stretch>
        </a:blipFill>
      </dgm:spPr>
      <dgm:t>
        <a:bodyPr/>
        <a:lstStyle/>
        <a:p>
          <a:endParaRPr lang="de-DE"/>
        </a:p>
      </dgm:t>
    </dgm:pt>
    <dgm:pt modelId="{6B8B0271-746C-4547-9826-806D0FCB32D0}" type="pres">
      <dgm:prSet presAssocID="{8EB18292-F3F1-4C45-9D3A-11C2EF5DAB17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3770B9D-B05E-4550-BB57-190B6864C5A2}" type="pres">
      <dgm:prSet presAssocID="{0CE81C8E-7C13-415A-800A-244BDA1210EC}" presName="spacing" presStyleCnt="0"/>
      <dgm:spPr/>
    </dgm:pt>
    <dgm:pt modelId="{F67F6664-A15F-49A5-B805-79E94DD34AA1}" type="pres">
      <dgm:prSet presAssocID="{DCA3C53F-5283-492B-B373-38CBE63C7BEF}" presName="composite" presStyleCnt="0"/>
      <dgm:spPr/>
    </dgm:pt>
    <dgm:pt modelId="{D74C6DE7-B26D-479A-BA51-096E0D29B26E}" type="pres">
      <dgm:prSet presAssocID="{DCA3C53F-5283-492B-B373-38CBE63C7BEF}" presName="imgShp" presStyleLbl="fgImgPlace1" presStyleIdx="1" presStyleCnt="4" custLinFactNeighborX="13383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570" t="614" r="-6001" b="-3178"/>
          </a:stretch>
        </a:blipFill>
      </dgm:spPr>
      <dgm:t>
        <a:bodyPr/>
        <a:lstStyle/>
        <a:p>
          <a:endParaRPr lang="de-DE"/>
        </a:p>
      </dgm:t>
    </dgm:pt>
    <dgm:pt modelId="{187AD95F-63C7-445E-B284-DBBC995E2BD5}" type="pres">
      <dgm:prSet presAssocID="{DCA3C53F-5283-492B-B373-38CBE63C7BEF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4D1AD5-E84D-4971-BB77-9B0A6A54D98A}" type="pres">
      <dgm:prSet presAssocID="{87D23C33-5615-4577-8BB7-A5DAAC4F72E9}" presName="spacing" presStyleCnt="0"/>
      <dgm:spPr/>
    </dgm:pt>
    <dgm:pt modelId="{BD7B5CDE-E0B0-456B-B78C-DB8FB1DF9DF6}" type="pres">
      <dgm:prSet presAssocID="{658592B5-2E62-4E93-8F8E-6DCFA5E458E4}" presName="composite" presStyleCnt="0"/>
      <dgm:spPr/>
    </dgm:pt>
    <dgm:pt modelId="{2F9794EE-71CC-47D8-9194-EA0AABDE7938}" type="pres">
      <dgm:prSet presAssocID="{658592B5-2E62-4E93-8F8E-6DCFA5E458E4}" presName="imgShp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de-DE"/>
        </a:p>
      </dgm:t>
    </dgm:pt>
    <dgm:pt modelId="{0B320CC0-67B7-48A8-AD6A-D777DE19BFED}" type="pres">
      <dgm:prSet presAssocID="{658592B5-2E62-4E93-8F8E-6DCFA5E458E4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1055959-2A7A-46C6-BC35-52747379304C}" type="pres">
      <dgm:prSet presAssocID="{7D9E4BA0-C6BC-40B7-A649-E1A24E1F1403}" presName="spacing" presStyleCnt="0"/>
      <dgm:spPr/>
    </dgm:pt>
    <dgm:pt modelId="{EEDDE4A3-1A62-447A-933C-6D76407213C9}" type="pres">
      <dgm:prSet presAssocID="{58A7F68D-6778-4825-8C8D-0F9B987A6292}" presName="composite" presStyleCnt="0"/>
      <dgm:spPr/>
    </dgm:pt>
    <dgm:pt modelId="{2C364802-FA02-4CFB-BF0A-29736DA94733}" type="pres">
      <dgm:prSet presAssocID="{58A7F68D-6778-4825-8C8D-0F9B987A6292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de-DE"/>
        </a:p>
      </dgm:t>
    </dgm:pt>
    <dgm:pt modelId="{684F8BA7-9A2A-4AC5-B52E-0523422BD9A9}" type="pres">
      <dgm:prSet presAssocID="{58A7F68D-6778-4825-8C8D-0F9B987A6292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E8E75B9-5BD0-4915-8439-4EA442A5B5A7}" srcId="{8094B564-2873-43F2-843B-886B628C034A}" destId="{658592B5-2E62-4E93-8F8E-6DCFA5E458E4}" srcOrd="2" destOrd="0" parTransId="{97FDBF4A-2D8F-49D8-A4CB-3AB1F9FFDC05}" sibTransId="{7D9E4BA0-C6BC-40B7-A649-E1A24E1F1403}"/>
    <dgm:cxn modelId="{45BDCD7A-3B31-4B31-AA14-8BD4ACC90E60}" type="presOf" srcId="{4BE1DDC2-F870-4A22-AACE-BBC6FEDE551E}" destId="{0B320CC0-67B7-48A8-AD6A-D777DE19BFED}" srcOrd="0" destOrd="1" presId="urn:microsoft.com/office/officeart/2005/8/layout/vList3"/>
    <dgm:cxn modelId="{5F56C7B0-63C4-4A3E-A9E1-E1CA99533591}" type="presOf" srcId="{7244C067-2600-427C-82CD-D48E5189D56D}" destId="{187AD95F-63C7-445E-B284-DBBC995E2BD5}" srcOrd="0" destOrd="2" presId="urn:microsoft.com/office/officeart/2005/8/layout/vList3"/>
    <dgm:cxn modelId="{4BADDCAE-9032-434A-B996-EC7ED6E3ED98}" type="presOf" srcId="{DCA3C53F-5283-492B-B373-38CBE63C7BEF}" destId="{187AD95F-63C7-445E-B284-DBBC995E2BD5}" srcOrd="0" destOrd="0" presId="urn:microsoft.com/office/officeart/2005/8/layout/vList3"/>
    <dgm:cxn modelId="{C007DD5C-F7FD-4E3B-8C0A-45B208A6827F}" type="presOf" srcId="{F1F04B44-54CD-49D0-977E-94754B21697A}" destId="{6B8B0271-746C-4547-9826-806D0FCB32D0}" srcOrd="0" destOrd="2" presId="urn:microsoft.com/office/officeart/2005/8/layout/vList3"/>
    <dgm:cxn modelId="{B1D41093-CDB6-4A52-BF2B-AE74146B6BFE}" srcId="{8094B564-2873-43F2-843B-886B628C034A}" destId="{58A7F68D-6778-4825-8C8D-0F9B987A6292}" srcOrd="3" destOrd="0" parTransId="{A1ECE89C-AFC2-4276-8FF5-0DB44F6D93D7}" sibTransId="{A63A713A-6B87-405F-881B-55436A1C711F}"/>
    <dgm:cxn modelId="{4D69919A-C44F-41C1-B899-E7045FF4313D}" srcId="{8EB18292-F3F1-4C45-9D3A-11C2EF5DAB17}" destId="{DFB6A049-9D6B-4BAB-B241-87D64B7E5F0F}" srcOrd="0" destOrd="0" parTransId="{B5BF06A8-B45D-444E-A50B-969646D8483B}" sibTransId="{46BDEA4C-0288-4531-BA18-B36129795D2C}"/>
    <dgm:cxn modelId="{DD4D0FF6-BFB9-4741-919D-D3E5C2DBC2F3}" srcId="{658592B5-2E62-4E93-8F8E-6DCFA5E458E4}" destId="{7B053B1F-1E55-4E94-8B60-557A977E1868}" srcOrd="1" destOrd="0" parTransId="{55B3629B-7AD5-4074-8E3E-6D95C4CC6AEE}" sibTransId="{AB952C24-A298-4941-91B2-29DD83C7DD68}"/>
    <dgm:cxn modelId="{67C8812C-A0EE-4A56-A9A3-8610472609AA}" type="presOf" srcId="{DFB6A049-9D6B-4BAB-B241-87D64B7E5F0F}" destId="{6B8B0271-746C-4547-9826-806D0FCB32D0}" srcOrd="0" destOrd="1" presId="urn:microsoft.com/office/officeart/2005/8/layout/vList3"/>
    <dgm:cxn modelId="{B1F67523-E0A7-43C3-8139-409AD63548CE}" srcId="{DCA3C53F-5283-492B-B373-38CBE63C7BEF}" destId="{746F1F04-7CED-4885-8A7E-6138243C3295}" srcOrd="2" destOrd="0" parTransId="{56C537C9-061B-4E7A-A810-66336DD12D4C}" sibTransId="{722661FB-46B3-45FC-AC0C-0FBDFCB71A7D}"/>
    <dgm:cxn modelId="{BA39F2B6-F6C9-4980-BC5C-EC5571708D7D}" type="presOf" srcId="{8094B564-2873-43F2-843B-886B628C034A}" destId="{EAA74C9D-048E-47A7-91C6-8D0E808DB205}" srcOrd="0" destOrd="0" presId="urn:microsoft.com/office/officeart/2005/8/layout/vList3"/>
    <dgm:cxn modelId="{B727E196-F8C3-408A-A1AA-F2C9DA807F52}" srcId="{DCA3C53F-5283-492B-B373-38CBE63C7BEF}" destId="{0BFD5D8C-5679-453E-AEDB-BC9C90943C9B}" srcOrd="0" destOrd="0" parTransId="{EE84FC49-C06E-4A2D-A5BC-8783DCA755BA}" sibTransId="{0813B026-58EC-493E-9174-AF72AF5C25BD}"/>
    <dgm:cxn modelId="{00BF28E7-6AAE-4AE5-A106-DC1F55BA748B}" type="presOf" srcId="{658592B5-2E62-4E93-8F8E-6DCFA5E458E4}" destId="{0B320CC0-67B7-48A8-AD6A-D777DE19BFED}" srcOrd="0" destOrd="0" presId="urn:microsoft.com/office/officeart/2005/8/layout/vList3"/>
    <dgm:cxn modelId="{2AB74696-EAC0-419E-BC2E-14B5571FCD92}" srcId="{8094B564-2873-43F2-843B-886B628C034A}" destId="{DCA3C53F-5283-492B-B373-38CBE63C7BEF}" srcOrd="1" destOrd="0" parTransId="{C946BC6A-90DE-4B32-BE06-B52384B866DE}" sibTransId="{87D23C33-5615-4577-8BB7-A5DAAC4F72E9}"/>
    <dgm:cxn modelId="{2F7A3044-A6B4-4C09-A6B5-C59629344831}" type="presOf" srcId="{746F1F04-7CED-4885-8A7E-6138243C3295}" destId="{187AD95F-63C7-445E-B284-DBBC995E2BD5}" srcOrd="0" destOrd="3" presId="urn:microsoft.com/office/officeart/2005/8/layout/vList3"/>
    <dgm:cxn modelId="{CB1B2A9F-C382-4535-9B29-C861B4095D56}" srcId="{658592B5-2E62-4E93-8F8E-6DCFA5E458E4}" destId="{4BE1DDC2-F870-4A22-AACE-BBC6FEDE551E}" srcOrd="0" destOrd="0" parTransId="{F7830132-CB84-4B83-94EB-42D31766AC8C}" sibTransId="{25D29D83-337F-45DA-B022-AD4FBDAED5AC}"/>
    <dgm:cxn modelId="{F59DD30E-EFE2-43F2-BAAA-76A6CD4F8B85}" srcId="{8094B564-2873-43F2-843B-886B628C034A}" destId="{8EB18292-F3F1-4C45-9D3A-11C2EF5DAB17}" srcOrd="0" destOrd="0" parTransId="{AC73B695-8948-4F44-A1B3-324A419458D0}" sibTransId="{0CE81C8E-7C13-415A-800A-244BDA1210EC}"/>
    <dgm:cxn modelId="{5C4ED5A6-9327-4CB5-9785-483032826454}" srcId="{58A7F68D-6778-4825-8C8D-0F9B987A6292}" destId="{D729DAFD-1FF6-4C71-A592-EF6B0E0E97FA}" srcOrd="1" destOrd="0" parTransId="{8CBA4CE4-09FD-40FA-99E7-41B0C657B48C}" sibTransId="{87326D44-65B6-4248-BBC4-72B1494E1D94}"/>
    <dgm:cxn modelId="{BB12E836-83AE-41BA-97B3-4BD820062909}" type="presOf" srcId="{C19C8CCE-6A10-42A9-AF39-C981EBABCEC2}" destId="{6B8B0271-746C-4547-9826-806D0FCB32D0}" srcOrd="0" destOrd="3" presId="urn:microsoft.com/office/officeart/2005/8/layout/vList3"/>
    <dgm:cxn modelId="{2E338452-93B6-4F79-9EF9-B76B30674911}" type="presOf" srcId="{D729DAFD-1FF6-4C71-A592-EF6B0E0E97FA}" destId="{684F8BA7-9A2A-4AC5-B52E-0523422BD9A9}" srcOrd="0" destOrd="2" presId="urn:microsoft.com/office/officeart/2005/8/layout/vList3"/>
    <dgm:cxn modelId="{55DF57A3-4AC9-4F39-A2D1-A31E7839FBBF}" srcId="{58A7F68D-6778-4825-8C8D-0F9B987A6292}" destId="{E0AEBC8F-AF19-438A-A4C8-8F17C4F885DE}" srcOrd="0" destOrd="0" parTransId="{1424ED4D-0A5E-4FEC-98AE-FC3957AAA99A}" sibTransId="{8265287E-C3C9-4806-8680-18F37CC99A8F}"/>
    <dgm:cxn modelId="{EC5C5E5B-D521-4117-ACD0-0FD467CCDDE0}" type="presOf" srcId="{7B053B1F-1E55-4E94-8B60-557A977E1868}" destId="{0B320CC0-67B7-48A8-AD6A-D777DE19BFED}" srcOrd="0" destOrd="2" presId="urn:microsoft.com/office/officeart/2005/8/layout/vList3"/>
    <dgm:cxn modelId="{00FDE996-11F4-416D-ACE6-B3CB41CC5755}" type="presOf" srcId="{8EB18292-F3F1-4C45-9D3A-11C2EF5DAB17}" destId="{6B8B0271-746C-4547-9826-806D0FCB32D0}" srcOrd="0" destOrd="0" presId="urn:microsoft.com/office/officeart/2005/8/layout/vList3"/>
    <dgm:cxn modelId="{C6E95231-5022-466F-B0E4-821AAD53BDA8}" srcId="{8EB18292-F3F1-4C45-9D3A-11C2EF5DAB17}" destId="{F1F04B44-54CD-49D0-977E-94754B21697A}" srcOrd="1" destOrd="0" parTransId="{23666EA6-75EA-4ACA-AC8B-FEDDA14B6722}" sibTransId="{C7C1968D-0D68-4999-9871-63A16321CC46}"/>
    <dgm:cxn modelId="{B1FCAA35-762A-4170-A487-D0C5822CB25F}" srcId="{8EB18292-F3F1-4C45-9D3A-11C2EF5DAB17}" destId="{C19C8CCE-6A10-42A9-AF39-C981EBABCEC2}" srcOrd="2" destOrd="0" parTransId="{78AC5F24-13AB-434A-A610-B2554A50AB71}" sibTransId="{F3300FB3-BF0B-43B7-8B33-C09C723912CD}"/>
    <dgm:cxn modelId="{9AB82A43-ED9E-4A4D-91F3-7EFC6B863100}" type="presOf" srcId="{0BFD5D8C-5679-453E-AEDB-BC9C90943C9B}" destId="{187AD95F-63C7-445E-B284-DBBC995E2BD5}" srcOrd="0" destOrd="1" presId="urn:microsoft.com/office/officeart/2005/8/layout/vList3"/>
    <dgm:cxn modelId="{4848BED7-78AD-46C8-BC9C-4624A4F459A0}" srcId="{DCA3C53F-5283-492B-B373-38CBE63C7BEF}" destId="{7244C067-2600-427C-82CD-D48E5189D56D}" srcOrd="1" destOrd="0" parTransId="{FDED08E1-97FE-4A40-87F9-E3779DA2DF22}" sibTransId="{3F795E27-0EB6-4075-9842-2D0ECED7A435}"/>
    <dgm:cxn modelId="{6CA76525-22E2-43CE-9190-1E5685EF94E0}" type="presOf" srcId="{E0AEBC8F-AF19-438A-A4C8-8F17C4F885DE}" destId="{684F8BA7-9A2A-4AC5-B52E-0523422BD9A9}" srcOrd="0" destOrd="1" presId="urn:microsoft.com/office/officeart/2005/8/layout/vList3"/>
    <dgm:cxn modelId="{FBD7C452-4787-4C85-ACD5-32A9DF3D1124}" type="presOf" srcId="{58A7F68D-6778-4825-8C8D-0F9B987A6292}" destId="{684F8BA7-9A2A-4AC5-B52E-0523422BD9A9}" srcOrd="0" destOrd="0" presId="urn:microsoft.com/office/officeart/2005/8/layout/vList3"/>
    <dgm:cxn modelId="{4B044C62-E8BA-4443-B434-0B62CB826CC9}" type="presParOf" srcId="{EAA74C9D-048E-47A7-91C6-8D0E808DB205}" destId="{A612D1C1-3AB2-456A-84A9-95FEA0F959B2}" srcOrd="0" destOrd="0" presId="urn:microsoft.com/office/officeart/2005/8/layout/vList3"/>
    <dgm:cxn modelId="{34A84DC6-5406-4A63-8128-3777EF3ADAEB}" type="presParOf" srcId="{A612D1C1-3AB2-456A-84A9-95FEA0F959B2}" destId="{BD110A96-3495-4C8A-BD5D-F7FBA18FCDBA}" srcOrd="0" destOrd="0" presId="urn:microsoft.com/office/officeart/2005/8/layout/vList3"/>
    <dgm:cxn modelId="{47C9B35E-6D16-42F0-BC8D-9EE0387973B1}" type="presParOf" srcId="{A612D1C1-3AB2-456A-84A9-95FEA0F959B2}" destId="{6B8B0271-746C-4547-9826-806D0FCB32D0}" srcOrd="1" destOrd="0" presId="urn:microsoft.com/office/officeart/2005/8/layout/vList3"/>
    <dgm:cxn modelId="{5F325159-8DD6-498F-AFF0-BEFFE5614E23}" type="presParOf" srcId="{EAA74C9D-048E-47A7-91C6-8D0E808DB205}" destId="{83770B9D-B05E-4550-BB57-190B6864C5A2}" srcOrd="1" destOrd="0" presId="urn:microsoft.com/office/officeart/2005/8/layout/vList3"/>
    <dgm:cxn modelId="{2CDA2A3C-D39D-46FD-8C70-A4BF646CE913}" type="presParOf" srcId="{EAA74C9D-048E-47A7-91C6-8D0E808DB205}" destId="{F67F6664-A15F-49A5-B805-79E94DD34AA1}" srcOrd="2" destOrd="0" presId="urn:microsoft.com/office/officeart/2005/8/layout/vList3"/>
    <dgm:cxn modelId="{2FEAFEAF-76D7-4AF4-B0BB-47AFCCA8D3F7}" type="presParOf" srcId="{F67F6664-A15F-49A5-B805-79E94DD34AA1}" destId="{D74C6DE7-B26D-479A-BA51-096E0D29B26E}" srcOrd="0" destOrd="0" presId="urn:microsoft.com/office/officeart/2005/8/layout/vList3"/>
    <dgm:cxn modelId="{18462A09-2F47-47D8-A500-93E92859CAC3}" type="presParOf" srcId="{F67F6664-A15F-49A5-B805-79E94DD34AA1}" destId="{187AD95F-63C7-445E-B284-DBBC995E2BD5}" srcOrd="1" destOrd="0" presId="urn:microsoft.com/office/officeart/2005/8/layout/vList3"/>
    <dgm:cxn modelId="{41BB7420-38A2-4FA3-9BB0-8999E5927DE8}" type="presParOf" srcId="{EAA74C9D-048E-47A7-91C6-8D0E808DB205}" destId="{5A4D1AD5-E84D-4971-BB77-9B0A6A54D98A}" srcOrd="3" destOrd="0" presId="urn:microsoft.com/office/officeart/2005/8/layout/vList3"/>
    <dgm:cxn modelId="{479F951C-C45C-41AA-AC31-9ECC383C0E5C}" type="presParOf" srcId="{EAA74C9D-048E-47A7-91C6-8D0E808DB205}" destId="{BD7B5CDE-E0B0-456B-B78C-DB8FB1DF9DF6}" srcOrd="4" destOrd="0" presId="urn:microsoft.com/office/officeart/2005/8/layout/vList3"/>
    <dgm:cxn modelId="{692C5EE3-8149-46FC-9501-3B2731A74853}" type="presParOf" srcId="{BD7B5CDE-E0B0-456B-B78C-DB8FB1DF9DF6}" destId="{2F9794EE-71CC-47D8-9194-EA0AABDE7938}" srcOrd="0" destOrd="0" presId="urn:microsoft.com/office/officeart/2005/8/layout/vList3"/>
    <dgm:cxn modelId="{749826DC-8E9B-4DD0-A136-24A2C140864F}" type="presParOf" srcId="{BD7B5CDE-E0B0-456B-B78C-DB8FB1DF9DF6}" destId="{0B320CC0-67B7-48A8-AD6A-D777DE19BFED}" srcOrd="1" destOrd="0" presId="urn:microsoft.com/office/officeart/2005/8/layout/vList3"/>
    <dgm:cxn modelId="{E636846E-1FBB-4B56-857B-8E3611BE1A99}" type="presParOf" srcId="{EAA74C9D-048E-47A7-91C6-8D0E808DB205}" destId="{B1055959-2A7A-46C6-BC35-52747379304C}" srcOrd="5" destOrd="0" presId="urn:microsoft.com/office/officeart/2005/8/layout/vList3"/>
    <dgm:cxn modelId="{DA60FBCC-F7A9-41F7-802E-B94A5FA55F01}" type="presParOf" srcId="{EAA74C9D-048E-47A7-91C6-8D0E808DB205}" destId="{EEDDE4A3-1A62-447A-933C-6D76407213C9}" srcOrd="6" destOrd="0" presId="urn:microsoft.com/office/officeart/2005/8/layout/vList3"/>
    <dgm:cxn modelId="{B3D0D39A-A309-4A5F-BF2D-D34D006C36E2}" type="presParOf" srcId="{EEDDE4A3-1A62-447A-933C-6D76407213C9}" destId="{2C364802-FA02-4CFB-BF0A-29736DA94733}" srcOrd="0" destOrd="0" presId="urn:microsoft.com/office/officeart/2005/8/layout/vList3"/>
    <dgm:cxn modelId="{8603DE7D-DA5B-4B38-916F-3D1F6AA763A5}" type="presParOf" srcId="{EEDDE4A3-1A62-447A-933C-6D76407213C9}" destId="{684F8BA7-9A2A-4AC5-B52E-0523422BD9A9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BA8FB7-D790-44F2-8E61-213C5DC34265}">
      <dsp:nvSpPr>
        <dsp:cNvPr id="0" name=""/>
        <dsp:cNvSpPr/>
      </dsp:nvSpPr>
      <dsp:spPr>
        <a:xfrm>
          <a:off x="3259" y="139640"/>
          <a:ext cx="1897364" cy="758945"/>
        </a:xfrm>
        <a:prstGeom prst="chevron">
          <a:avLst/>
        </a:prstGeom>
        <a:solidFill>
          <a:srgbClr val="91D7C8"/>
        </a:solidFill>
        <a:ln w="12700">
          <a:solidFill>
            <a:schemeClr val="bg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perspectiveFront" fov="6900000">
            <a:rot lat="0" lon="900000" rev="0"/>
          </a:camera>
          <a:lightRig rig="threeP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>Projekte</a:t>
          </a:r>
          <a:endParaRPr lang="en-US" sz="1200" b="1" kern="1200" dirty="0">
            <a:solidFill>
              <a:schemeClr val="bg1"/>
            </a:solidFill>
            <a:latin typeface="Calibri" pitchFamily="34" charset="0"/>
            <a:cs typeface="Calibri" pitchFamily="34" charset="0"/>
          </a:endParaRPr>
        </a:p>
      </dsp:txBody>
      <dsp:txXfrm>
        <a:off x="382732" y="139640"/>
        <a:ext cx="1138419" cy="758945"/>
      </dsp:txXfrm>
    </dsp:sp>
    <dsp:sp modelId="{9995E396-F920-4ECA-9937-C881F67FC309}">
      <dsp:nvSpPr>
        <dsp:cNvPr id="0" name=""/>
        <dsp:cNvSpPr/>
      </dsp:nvSpPr>
      <dsp:spPr>
        <a:xfrm>
          <a:off x="1710887" y="139640"/>
          <a:ext cx="1897364" cy="758945"/>
        </a:xfrm>
        <a:prstGeom prst="chevron">
          <a:avLst/>
        </a:prstGeom>
        <a:solidFill>
          <a:srgbClr val="2DC3A3"/>
        </a:solidFill>
        <a:ln w="19050">
          <a:solidFill>
            <a:schemeClr val="bg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perspectiveFront" fov="6900000">
            <a:rot lat="0" lon="900000" rev="0"/>
          </a:camera>
          <a:lightRig rig="threeP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defTabSz="533400">
            <a:spcBef>
              <a:spcPct val="0"/>
            </a:spcBef>
            <a:spcAft>
              <a:spcPct val="35000"/>
            </a:spcAft>
          </a:pPr>
          <a:r>
            <a:rPr lang="en-US" sz="1200" b="1" kern="1200" noProof="0" dirty="0" err="1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>Prototypen</a:t>
          </a:r>
          <a:endParaRPr lang="en-US" sz="1200" b="1" kern="1200" noProof="0" dirty="0" smtClean="0">
            <a:solidFill>
              <a:schemeClr val="bg1"/>
            </a:solidFill>
            <a:latin typeface="Calibri" pitchFamily="34" charset="0"/>
            <a:cs typeface="Calibri" pitchFamily="34" charset="0"/>
          </a:endParaRPr>
        </a:p>
        <a:p>
          <a:pPr lvl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>Simulations-</a:t>
          </a:r>
          <a:r>
            <a:rPr lang="en-US" sz="1200" b="1" kern="1200" dirty="0" err="1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>umgebungen</a:t>
          </a:r>
          <a:endParaRPr lang="en-US" sz="1200" b="1" kern="1200" dirty="0">
            <a:solidFill>
              <a:schemeClr val="bg1"/>
            </a:solidFill>
            <a:latin typeface="Calibri" pitchFamily="34" charset="0"/>
            <a:cs typeface="Calibri" pitchFamily="34" charset="0"/>
          </a:endParaRPr>
        </a:p>
      </dsp:txBody>
      <dsp:txXfrm>
        <a:off x="2090360" y="139640"/>
        <a:ext cx="1138419" cy="758945"/>
      </dsp:txXfrm>
    </dsp:sp>
    <dsp:sp modelId="{3E78AD12-EC5A-4586-991A-083BF213E6E0}">
      <dsp:nvSpPr>
        <dsp:cNvPr id="0" name=""/>
        <dsp:cNvSpPr/>
      </dsp:nvSpPr>
      <dsp:spPr>
        <a:xfrm>
          <a:off x="3418516" y="139640"/>
          <a:ext cx="1897364" cy="758945"/>
        </a:xfrm>
        <a:prstGeom prst="chevron">
          <a:avLst/>
        </a:prstGeom>
        <a:solidFill>
          <a:srgbClr val="2DC3A3"/>
        </a:solidFill>
        <a:ln w="19050">
          <a:solidFill>
            <a:schemeClr val="bg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perspectiveFront" fov="6900000">
            <a:rot lat="0" lon="900000" rev="0"/>
          </a:camera>
          <a:lightRig rig="threeP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defTabSz="533400"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>Vorprodukte</a:t>
          </a:r>
          <a:endParaRPr lang="en-US" sz="1200" b="1" kern="1200" dirty="0" smtClean="0">
            <a:solidFill>
              <a:schemeClr val="bg1"/>
            </a:solidFill>
            <a:latin typeface="Calibri" pitchFamily="34" charset="0"/>
            <a:cs typeface="Calibri" pitchFamily="34" charset="0"/>
          </a:endParaRPr>
        </a:p>
        <a:p>
          <a:pPr lvl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>Testbeds</a:t>
          </a:r>
          <a:endParaRPr lang="en-US" sz="1200" b="1" kern="1200" dirty="0">
            <a:solidFill>
              <a:schemeClr val="bg1"/>
            </a:solidFill>
            <a:latin typeface="Calibri" pitchFamily="34" charset="0"/>
            <a:cs typeface="Calibri" pitchFamily="34" charset="0"/>
          </a:endParaRPr>
        </a:p>
      </dsp:txBody>
      <dsp:txXfrm>
        <a:off x="3797989" y="139640"/>
        <a:ext cx="1138419" cy="758945"/>
      </dsp:txXfrm>
    </dsp:sp>
    <dsp:sp modelId="{A03F86AE-2257-40FB-A5E1-6B33A4B368DD}">
      <dsp:nvSpPr>
        <dsp:cNvPr id="0" name=""/>
        <dsp:cNvSpPr/>
      </dsp:nvSpPr>
      <dsp:spPr>
        <a:xfrm>
          <a:off x="5126144" y="139640"/>
          <a:ext cx="1897364" cy="758945"/>
        </a:xfrm>
        <a:prstGeom prst="chevron">
          <a:avLst/>
        </a:prstGeom>
        <a:solidFill>
          <a:schemeClr val="bg2"/>
        </a:solidFill>
        <a:ln w="28575">
          <a:solidFill>
            <a:schemeClr val="bg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perspectiveFront" fov="6900000">
            <a:rot lat="0" lon="900000" rev="0"/>
          </a:camera>
          <a:lightRig rig="threeP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l" defTabSz="466725">
            <a:lnSpc>
              <a:spcPct val="114000"/>
            </a:lnSpc>
            <a:spcBef>
              <a:spcPct val="0"/>
            </a:spcBef>
            <a:spcAft>
              <a:spcPts val="0"/>
            </a:spcAft>
          </a:pPr>
          <a:r>
            <a:rPr lang="en-US" sz="1050" b="1" kern="1200" dirty="0" err="1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>Projektergebnisse</a:t>
          </a:r>
          <a:r>
            <a:rPr lang="en-US" sz="1050" b="1" kern="1200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/>
          </a:r>
          <a:br>
            <a:rPr lang="en-US" sz="1050" b="1" kern="1200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</a:br>
          <a:r>
            <a:rPr lang="en-US" sz="1050" b="1" kern="1200" dirty="0" err="1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>Beratung</a:t>
          </a:r>
          <a:r>
            <a:rPr lang="en-US" sz="1050" b="1" kern="1200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/>
          </a:r>
          <a:br>
            <a:rPr lang="en-US" sz="1050" b="1" kern="1200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</a:br>
          <a:r>
            <a:rPr lang="en-US" sz="1050" b="1" kern="1200" dirty="0" err="1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>Entwicklung</a:t>
          </a:r>
          <a:r>
            <a:rPr lang="en-US" sz="1050" b="1" kern="1200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/>
          </a:r>
          <a:br>
            <a:rPr lang="en-US" sz="1050" b="1" kern="1200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</a:br>
          <a:r>
            <a:rPr lang="en-US" sz="1050" b="1" kern="1200" dirty="0" err="1" smtClean="0">
              <a:solidFill>
                <a:schemeClr val="bg1"/>
              </a:solidFill>
              <a:latin typeface="Calibri" pitchFamily="34" charset="0"/>
              <a:cs typeface="Calibri" pitchFamily="34" charset="0"/>
            </a:rPr>
            <a:t>Lösungen</a:t>
          </a:r>
          <a:endParaRPr lang="en-US" sz="1050" b="1" kern="1200" dirty="0" smtClean="0">
            <a:solidFill>
              <a:schemeClr val="bg1"/>
            </a:solidFill>
            <a:latin typeface="Calibri" pitchFamily="34" charset="0"/>
            <a:cs typeface="Calibri" pitchFamily="34" charset="0"/>
          </a:endParaRPr>
        </a:p>
      </dsp:txBody>
      <dsp:txXfrm>
        <a:off x="5505617" y="139640"/>
        <a:ext cx="1138419" cy="7589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B0271-746C-4547-9826-806D0FCB32D0}">
      <dsp:nvSpPr>
        <dsp:cNvPr id="0" name=""/>
        <dsp:cNvSpPr/>
      </dsp:nvSpPr>
      <dsp:spPr>
        <a:xfrm rot="10800000">
          <a:off x="1633974" y="761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60960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Fahrzeuge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On Board Unit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Induktive Ladetechnologie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Positionierungssystem</a:t>
          </a:r>
          <a:endParaRPr lang="de-DE" sz="1200" kern="1200" dirty="0"/>
        </a:p>
      </dsp:txBody>
      <dsp:txXfrm rot="10800000">
        <a:off x="1890554" y="761"/>
        <a:ext cx="5211881" cy="1026320"/>
      </dsp:txXfrm>
    </dsp:sp>
    <dsp:sp modelId="{BD110A96-3495-4C8A-BD5D-F7FBA18FCDBA}">
      <dsp:nvSpPr>
        <dsp:cNvPr id="0" name=""/>
        <dsp:cNvSpPr/>
      </dsp:nvSpPr>
      <dsp:spPr>
        <a:xfrm>
          <a:off x="1120814" y="761"/>
          <a:ext cx="1026320" cy="1026320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7AD95F-63C7-445E-B284-DBBC995E2BD5}">
      <dsp:nvSpPr>
        <dsp:cNvPr id="0" name=""/>
        <dsp:cNvSpPr/>
      </dsp:nvSpPr>
      <dsp:spPr>
        <a:xfrm rot="10800000">
          <a:off x="1633974" y="1333445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211141"/>
                <a:satOff val="-27410"/>
                <a:lumOff val="13774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211141"/>
                <a:satOff val="-27410"/>
                <a:lumOff val="13774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211141"/>
                <a:satOff val="-27410"/>
                <a:lumOff val="1377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60960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Infrastruktur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Induktive Ladetechnologie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Lademanagement</a:t>
          </a:r>
          <a:endParaRPr lang="de-DE" sz="1200" kern="1200" dirty="0"/>
        </a:p>
      </dsp:txBody>
      <dsp:txXfrm rot="10800000">
        <a:off x="1890554" y="1333445"/>
        <a:ext cx="5211881" cy="1026320"/>
      </dsp:txXfrm>
    </dsp:sp>
    <dsp:sp modelId="{D74C6DE7-B26D-479A-BA51-096E0D29B26E}">
      <dsp:nvSpPr>
        <dsp:cNvPr id="0" name=""/>
        <dsp:cNvSpPr/>
      </dsp:nvSpPr>
      <dsp:spPr>
        <a:xfrm>
          <a:off x="1120814" y="1333445"/>
          <a:ext cx="1026320" cy="102632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320CC0-67B7-48A8-AD6A-D777DE19BFED}">
      <dsp:nvSpPr>
        <dsp:cNvPr id="0" name=""/>
        <dsp:cNvSpPr/>
      </dsp:nvSpPr>
      <dsp:spPr>
        <a:xfrm rot="10800000">
          <a:off x="1633974" y="2666130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422282"/>
                <a:satOff val="-54820"/>
                <a:lumOff val="27549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422282"/>
                <a:satOff val="-54820"/>
                <a:lumOff val="27549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422282"/>
                <a:satOff val="-54820"/>
                <a:lumOff val="27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60960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Daten und Dienste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Mobilitätsdaten-</a:t>
          </a:r>
          <a:r>
            <a:rPr lang="de-DE" sz="1200" kern="1200" dirty="0" err="1" smtClean="0"/>
            <a:t>Cloud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Nahtlose Ortung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Mobilitätsdatendienste</a:t>
          </a:r>
          <a:endParaRPr lang="de-DE" sz="1200" kern="1200" dirty="0"/>
        </a:p>
      </dsp:txBody>
      <dsp:txXfrm rot="10800000">
        <a:off x="1890554" y="2666130"/>
        <a:ext cx="5211881" cy="1026320"/>
      </dsp:txXfrm>
    </dsp:sp>
    <dsp:sp modelId="{2F9794EE-71CC-47D8-9194-EA0AABDE7938}">
      <dsp:nvSpPr>
        <dsp:cNvPr id="0" name=""/>
        <dsp:cNvSpPr/>
      </dsp:nvSpPr>
      <dsp:spPr>
        <a:xfrm>
          <a:off x="1120814" y="2666130"/>
          <a:ext cx="1026320" cy="1026320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84F8BA7-9A2A-4AC5-B52E-0523422BD9A9}">
      <dsp:nvSpPr>
        <dsp:cNvPr id="0" name=""/>
        <dsp:cNvSpPr/>
      </dsp:nvSpPr>
      <dsp:spPr>
        <a:xfrm rot="10800000">
          <a:off x="1633974" y="3998814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633423"/>
                <a:satOff val="-82230"/>
                <a:lumOff val="41323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633423"/>
                <a:satOff val="-82230"/>
                <a:lumOff val="41323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633423"/>
                <a:satOff val="-82230"/>
                <a:lumOff val="413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60960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Demonstratoren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Gemeinschaftlicher PKW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Gemeinschaftlicher </a:t>
          </a:r>
          <a:r>
            <a:rPr lang="de-DE" sz="1200" kern="1200" dirty="0" err="1" smtClean="0"/>
            <a:t>Segway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Gemeinschaftliche </a:t>
          </a:r>
          <a:r>
            <a:rPr lang="de-DE" sz="1200" kern="1200" dirty="0" err="1" smtClean="0"/>
            <a:t>Mobiliätsdienste</a:t>
          </a:r>
          <a:endParaRPr lang="de-DE" sz="1200" kern="1200" dirty="0"/>
        </a:p>
      </dsp:txBody>
      <dsp:txXfrm rot="10800000">
        <a:off x="1890554" y="3998814"/>
        <a:ext cx="5211881" cy="1026320"/>
      </dsp:txXfrm>
    </dsp:sp>
    <dsp:sp modelId="{2C364802-FA02-4CFB-BF0A-29736DA94733}">
      <dsp:nvSpPr>
        <dsp:cNvPr id="0" name=""/>
        <dsp:cNvSpPr/>
      </dsp:nvSpPr>
      <dsp:spPr>
        <a:xfrm>
          <a:off x="1120814" y="3998814"/>
          <a:ext cx="1026320" cy="1026320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36EAC-6D7E-4EE1-9D4C-1AE6A9F0F244}">
      <dsp:nvSpPr>
        <dsp:cNvPr id="0" name=""/>
        <dsp:cNvSpPr/>
      </dsp:nvSpPr>
      <dsp:spPr>
        <a:xfrm>
          <a:off x="5864" y="0"/>
          <a:ext cx="2371357" cy="6091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Kompakt</a:t>
          </a:r>
          <a:endParaRPr lang="de-DE" sz="2500" kern="1200" dirty="0"/>
        </a:p>
      </dsp:txBody>
      <dsp:txXfrm>
        <a:off x="23707" y="17843"/>
        <a:ext cx="2335671" cy="573510"/>
      </dsp:txXfrm>
    </dsp:sp>
    <dsp:sp modelId="{BD104258-B837-4EC6-B158-9C0B545D0FE6}">
      <dsp:nvSpPr>
        <dsp:cNvPr id="0" name=""/>
        <dsp:cNvSpPr/>
      </dsp:nvSpPr>
      <dsp:spPr>
        <a:xfrm>
          <a:off x="2773689" y="0"/>
          <a:ext cx="2371357" cy="6091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Integriert</a:t>
          </a:r>
          <a:endParaRPr lang="de-DE" sz="2500" kern="1200" dirty="0"/>
        </a:p>
      </dsp:txBody>
      <dsp:txXfrm>
        <a:off x="2791532" y="17843"/>
        <a:ext cx="2335671" cy="573510"/>
      </dsp:txXfrm>
    </dsp:sp>
    <dsp:sp modelId="{6C27E051-9EBC-4C0A-B040-5C57B2A599E7}">
      <dsp:nvSpPr>
        <dsp:cNvPr id="0" name=""/>
        <dsp:cNvSpPr/>
      </dsp:nvSpPr>
      <dsp:spPr>
        <a:xfrm>
          <a:off x="5545356" y="0"/>
          <a:ext cx="2371357" cy="6091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Kostengünstig</a:t>
          </a:r>
          <a:endParaRPr lang="de-DE" sz="2500" kern="1200" dirty="0"/>
        </a:p>
      </dsp:txBody>
      <dsp:txXfrm>
        <a:off x="5563199" y="17843"/>
        <a:ext cx="2335671" cy="5735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275FC-8A44-4CCC-A197-EC58C53FC365}">
      <dsp:nvSpPr>
        <dsp:cNvPr id="0" name=""/>
        <dsp:cNvSpPr/>
      </dsp:nvSpPr>
      <dsp:spPr>
        <a:xfrm>
          <a:off x="892115" y="161160"/>
          <a:ext cx="6247999" cy="3876209"/>
        </a:xfrm>
        <a:prstGeom prst="cloud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Mobility Data Cloud</a:t>
          </a:r>
          <a:endParaRPr lang="en-US" sz="1800" kern="1200" noProof="0" dirty="0"/>
        </a:p>
      </dsp:txBody>
      <dsp:txXfrm>
        <a:off x="1753240" y="746539"/>
        <a:ext cx="4081447" cy="2525817"/>
      </dsp:txXfrm>
    </dsp:sp>
    <dsp:sp modelId="{4DC4DDD0-585A-4149-BD82-372A0C6435F7}">
      <dsp:nvSpPr>
        <dsp:cNvPr id="0" name=""/>
        <dsp:cNvSpPr/>
      </dsp:nvSpPr>
      <dsp:spPr>
        <a:xfrm>
          <a:off x="3526569" y="3084628"/>
          <a:ext cx="252882" cy="252857"/>
        </a:xfrm>
        <a:prstGeom prst="ellips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CFEFFC-19DC-4351-B0E8-A04BC50D8B22}">
      <dsp:nvSpPr>
        <dsp:cNvPr id="0" name=""/>
        <dsp:cNvSpPr/>
      </dsp:nvSpPr>
      <dsp:spPr>
        <a:xfrm>
          <a:off x="5332303" y="1844282"/>
          <a:ext cx="252882" cy="252857"/>
        </a:xfrm>
        <a:prstGeom prst="ellipse">
          <a:avLst/>
        </a:prstGeom>
        <a:solidFill>
          <a:schemeClr val="accent2">
            <a:shade val="80000"/>
            <a:hueOff val="34448"/>
            <a:satOff val="-4311"/>
            <a:lumOff val="22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71F67F-6D96-454F-959C-576BF270F538}">
      <dsp:nvSpPr>
        <dsp:cNvPr id="0" name=""/>
        <dsp:cNvSpPr/>
      </dsp:nvSpPr>
      <dsp:spPr>
        <a:xfrm>
          <a:off x="4401806" y="3277744"/>
          <a:ext cx="348759" cy="349290"/>
        </a:xfrm>
        <a:prstGeom prst="ellipse">
          <a:avLst/>
        </a:prstGeom>
        <a:solidFill>
          <a:schemeClr val="accent2">
            <a:shade val="80000"/>
            <a:hueOff val="68895"/>
            <a:satOff val="-8622"/>
            <a:lumOff val="4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7ACDD-D8C4-48FB-8950-FC8553A6BE34}">
      <dsp:nvSpPr>
        <dsp:cNvPr id="0" name=""/>
        <dsp:cNvSpPr/>
      </dsp:nvSpPr>
      <dsp:spPr>
        <a:xfrm>
          <a:off x="2674305" y="779936"/>
          <a:ext cx="429977" cy="457614"/>
        </a:xfrm>
        <a:prstGeom prst="ellipse">
          <a:avLst/>
        </a:prstGeom>
        <a:solidFill>
          <a:schemeClr val="accent2">
            <a:shade val="80000"/>
            <a:hueOff val="103343"/>
            <a:satOff val="-12933"/>
            <a:lumOff val="66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786B0-0EEA-4ED5-A097-AEEA28ED8825}">
      <dsp:nvSpPr>
        <dsp:cNvPr id="0" name=""/>
        <dsp:cNvSpPr/>
      </dsp:nvSpPr>
      <dsp:spPr>
        <a:xfrm>
          <a:off x="2975061" y="2244655"/>
          <a:ext cx="252882" cy="252857"/>
        </a:xfrm>
        <a:prstGeom prst="ellipse">
          <a:avLst/>
        </a:prstGeom>
        <a:solidFill>
          <a:schemeClr val="accent2">
            <a:shade val="80000"/>
            <a:hueOff val="137791"/>
            <a:satOff val="-17244"/>
            <a:lumOff val="89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501B5-3A88-4325-B6B6-870033CDFCC8}">
      <dsp:nvSpPr>
        <dsp:cNvPr id="0" name=""/>
        <dsp:cNvSpPr/>
      </dsp:nvSpPr>
      <dsp:spPr>
        <a:xfrm>
          <a:off x="1775368" y="1290405"/>
          <a:ext cx="1552311" cy="1498069"/>
        </a:xfrm>
        <a:prstGeom prst="ellipse">
          <a:avLst/>
        </a:prstGeom>
        <a:solidFill>
          <a:schemeClr val="accent2">
            <a:shade val="80000"/>
            <a:hueOff val="172238"/>
            <a:satOff val="-21556"/>
            <a:lumOff val="111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Data Store</a:t>
          </a:r>
          <a:endParaRPr lang="en-US" sz="1700" kern="1200" noProof="0" dirty="0"/>
        </a:p>
      </dsp:txBody>
      <dsp:txXfrm>
        <a:off x="2002699" y="1509792"/>
        <a:ext cx="1097649" cy="1059295"/>
      </dsp:txXfrm>
    </dsp:sp>
    <dsp:sp modelId="{7D34C8E0-6E7A-4954-A75F-1B5A1215F6B9}">
      <dsp:nvSpPr>
        <dsp:cNvPr id="0" name=""/>
        <dsp:cNvSpPr/>
      </dsp:nvSpPr>
      <dsp:spPr>
        <a:xfrm>
          <a:off x="3477417" y="37825"/>
          <a:ext cx="2004396" cy="2007439"/>
        </a:xfrm>
        <a:prstGeom prst="ellipse">
          <a:avLst/>
        </a:prstGeom>
        <a:solidFill>
          <a:schemeClr val="accent2">
            <a:shade val="80000"/>
            <a:hueOff val="206686"/>
            <a:satOff val="-25867"/>
            <a:lumOff val="133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B12F0-DBD5-41E0-AAEA-34DCF085CD4D}">
      <dsp:nvSpPr>
        <dsp:cNvPr id="0" name=""/>
        <dsp:cNvSpPr/>
      </dsp:nvSpPr>
      <dsp:spPr>
        <a:xfrm>
          <a:off x="1434291" y="2640746"/>
          <a:ext cx="630598" cy="630740"/>
        </a:xfrm>
        <a:prstGeom prst="ellipse">
          <a:avLst/>
        </a:prstGeom>
        <a:solidFill>
          <a:schemeClr val="accent2">
            <a:shade val="80000"/>
            <a:hueOff val="241133"/>
            <a:satOff val="-30178"/>
            <a:lumOff val="15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24145-0800-4A36-B032-4F08217550C6}">
      <dsp:nvSpPr>
        <dsp:cNvPr id="0" name=""/>
        <dsp:cNvSpPr/>
      </dsp:nvSpPr>
      <dsp:spPr>
        <a:xfrm>
          <a:off x="3932865" y="960017"/>
          <a:ext cx="1875465" cy="1875678"/>
        </a:xfrm>
        <a:prstGeom prst="ellipse">
          <a:avLst/>
        </a:prstGeom>
        <a:solidFill>
          <a:schemeClr val="accent2">
            <a:shade val="80000"/>
            <a:hueOff val="275581"/>
            <a:satOff val="-34489"/>
            <a:lumOff val="178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/>
            <a:t>Machine Readable Formats</a:t>
          </a:r>
          <a:endParaRPr lang="en-US" sz="1400" kern="1200" noProof="0" dirty="0"/>
        </a:p>
      </dsp:txBody>
      <dsp:txXfrm>
        <a:off x="4207520" y="1234704"/>
        <a:ext cx="1326155" cy="1326304"/>
      </dsp:txXfrm>
    </dsp:sp>
    <dsp:sp modelId="{D6513587-0143-4D17-B6CF-314D33F0FB30}">
      <dsp:nvSpPr>
        <dsp:cNvPr id="0" name=""/>
        <dsp:cNvSpPr/>
      </dsp:nvSpPr>
      <dsp:spPr>
        <a:xfrm>
          <a:off x="5277740" y="461262"/>
          <a:ext cx="1190692" cy="1192501"/>
        </a:xfrm>
        <a:prstGeom prst="ellipse">
          <a:avLst/>
        </a:prstGeom>
        <a:solidFill>
          <a:schemeClr val="accent2">
            <a:shade val="80000"/>
            <a:hueOff val="310029"/>
            <a:satOff val="-38800"/>
            <a:lumOff val="200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20D6F-C863-4AC0-90D0-21E8A6D6CA21}">
      <dsp:nvSpPr>
        <dsp:cNvPr id="0" name=""/>
        <dsp:cNvSpPr/>
      </dsp:nvSpPr>
      <dsp:spPr>
        <a:xfrm>
          <a:off x="1956216" y="3131530"/>
          <a:ext cx="252882" cy="252857"/>
        </a:xfrm>
        <a:prstGeom prst="ellipse">
          <a:avLst/>
        </a:prstGeom>
        <a:solidFill>
          <a:schemeClr val="accent2">
            <a:shade val="80000"/>
            <a:hueOff val="344476"/>
            <a:satOff val="-43111"/>
            <a:lumOff val="223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3C347E-B4DF-4630-88C2-9C74D9D7BA11}">
      <dsp:nvSpPr>
        <dsp:cNvPr id="0" name=""/>
        <dsp:cNvSpPr/>
      </dsp:nvSpPr>
      <dsp:spPr>
        <a:xfrm>
          <a:off x="3872545" y="2857793"/>
          <a:ext cx="252882" cy="252857"/>
        </a:xfrm>
        <a:prstGeom prst="ellipse">
          <a:avLst/>
        </a:prstGeom>
        <a:solidFill>
          <a:schemeClr val="accent2">
            <a:shade val="80000"/>
            <a:hueOff val="378924"/>
            <a:satOff val="-47422"/>
            <a:lumOff val="245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2D0E9-9C35-404A-B100-6309C3040696}">
      <dsp:nvSpPr>
        <dsp:cNvPr id="0" name=""/>
        <dsp:cNvSpPr/>
      </dsp:nvSpPr>
      <dsp:spPr>
        <a:xfrm>
          <a:off x="4175291" y="2218508"/>
          <a:ext cx="1872002" cy="1872215"/>
        </a:xfrm>
        <a:prstGeom prst="ellipse">
          <a:avLst/>
        </a:prstGeom>
        <a:solidFill>
          <a:schemeClr val="accent2">
            <a:shade val="80000"/>
            <a:hueOff val="413372"/>
            <a:satOff val="-51733"/>
            <a:lumOff val="267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/>
            <a:t>Service Orchestration</a:t>
          </a:r>
          <a:endParaRPr lang="en-US" sz="1400" kern="1200" noProof="0" dirty="0"/>
        </a:p>
      </dsp:txBody>
      <dsp:txXfrm>
        <a:off x="4449439" y="2492688"/>
        <a:ext cx="1323706" cy="1323855"/>
      </dsp:txXfrm>
    </dsp:sp>
    <dsp:sp modelId="{B17F1681-34EE-48F4-AEA4-A9AA07992162}">
      <dsp:nvSpPr>
        <dsp:cNvPr id="0" name=""/>
        <dsp:cNvSpPr/>
      </dsp:nvSpPr>
      <dsp:spPr>
        <a:xfrm>
          <a:off x="6518786" y="2148701"/>
          <a:ext cx="252882" cy="252857"/>
        </a:xfrm>
        <a:prstGeom prst="ellipse">
          <a:avLst/>
        </a:prstGeom>
        <a:solidFill>
          <a:schemeClr val="accent2">
            <a:shade val="80000"/>
            <a:hueOff val="447819"/>
            <a:satOff val="-56044"/>
            <a:lumOff val="2900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CC009E-0968-47B8-86C9-6A981B5DE686}">
      <dsp:nvSpPr>
        <dsp:cNvPr id="0" name=""/>
        <dsp:cNvSpPr/>
      </dsp:nvSpPr>
      <dsp:spPr>
        <a:xfrm>
          <a:off x="2783677" y="3045061"/>
          <a:ext cx="1654985" cy="1653776"/>
        </a:xfrm>
        <a:prstGeom prst="ellipse">
          <a:avLst/>
        </a:prstGeom>
        <a:solidFill>
          <a:schemeClr val="accent2">
            <a:shade val="80000"/>
            <a:hueOff val="482267"/>
            <a:satOff val="-60356"/>
            <a:lumOff val="312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noProof="0" dirty="0" smtClean="0"/>
            <a:t>Mobility SPACES</a:t>
          </a:r>
          <a:endParaRPr lang="en-US" sz="1700" kern="1200" noProof="0" dirty="0"/>
        </a:p>
      </dsp:txBody>
      <dsp:txXfrm>
        <a:off x="3026044" y="3287251"/>
        <a:ext cx="1170251" cy="1169396"/>
      </dsp:txXfrm>
    </dsp:sp>
    <dsp:sp modelId="{F9E1C4D6-D53D-4C2E-9008-25DBBBB07AD1}">
      <dsp:nvSpPr>
        <dsp:cNvPr id="0" name=""/>
        <dsp:cNvSpPr/>
      </dsp:nvSpPr>
      <dsp:spPr>
        <a:xfrm>
          <a:off x="1713643" y="2779340"/>
          <a:ext cx="1484639" cy="1484482"/>
        </a:xfrm>
        <a:prstGeom prst="ellipse">
          <a:avLst/>
        </a:prstGeom>
        <a:solidFill>
          <a:schemeClr val="accent2">
            <a:shade val="80000"/>
            <a:hueOff val="516714"/>
            <a:satOff val="-64667"/>
            <a:lumOff val="334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EB2B8-63C4-4E64-A376-3997EDDFC689}">
      <dsp:nvSpPr>
        <dsp:cNvPr id="0" name=""/>
        <dsp:cNvSpPr/>
      </dsp:nvSpPr>
      <dsp:spPr>
        <a:xfrm>
          <a:off x="0" y="2237500"/>
          <a:ext cx="2026082" cy="2026322"/>
        </a:xfrm>
        <a:prstGeom prst="ellipse">
          <a:avLst/>
        </a:prstGeom>
        <a:solidFill>
          <a:schemeClr val="accent2">
            <a:shade val="80000"/>
            <a:hueOff val="551162"/>
            <a:satOff val="-68978"/>
            <a:lumOff val="356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/>
            <a:t>Behavior Optimization</a:t>
          </a:r>
          <a:endParaRPr lang="en-US" sz="1400" kern="1200" noProof="0" dirty="0"/>
        </a:p>
      </dsp:txBody>
      <dsp:txXfrm>
        <a:off x="296713" y="2534248"/>
        <a:ext cx="1432656" cy="1432826"/>
      </dsp:txXfrm>
    </dsp:sp>
    <dsp:sp modelId="{286AE45B-97FD-4A1F-B04C-269F1006365E}">
      <dsp:nvSpPr>
        <dsp:cNvPr id="0" name=""/>
        <dsp:cNvSpPr/>
      </dsp:nvSpPr>
      <dsp:spPr>
        <a:xfrm>
          <a:off x="1762324" y="831667"/>
          <a:ext cx="252882" cy="252857"/>
        </a:xfrm>
        <a:prstGeom prst="ellipse">
          <a:avLst/>
        </a:prstGeom>
        <a:solidFill>
          <a:schemeClr val="accent2">
            <a:shade val="80000"/>
            <a:hueOff val="585610"/>
            <a:satOff val="-73289"/>
            <a:lumOff val="379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3D086-6F98-4607-9D5F-1FF186AE46E4}">
      <dsp:nvSpPr>
        <dsp:cNvPr id="0" name=""/>
        <dsp:cNvSpPr/>
      </dsp:nvSpPr>
      <dsp:spPr>
        <a:xfrm>
          <a:off x="2132184" y="-426287"/>
          <a:ext cx="1708861" cy="1708694"/>
        </a:xfrm>
        <a:prstGeom prst="ellipse">
          <a:avLst/>
        </a:prstGeom>
        <a:solidFill>
          <a:schemeClr val="accent2">
            <a:shade val="80000"/>
            <a:hueOff val="620057"/>
            <a:satOff val="-77600"/>
            <a:lumOff val="401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B0271-746C-4547-9826-806D0FCB32D0}">
      <dsp:nvSpPr>
        <dsp:cNvPr id="0" name=""/>
        <dsp:cNvSpPr/>
      </dsp:nvSpPr>
      <dsp:spPr>
        <a:xfrm rot="10800000">
          <a:off x="1633974" y="761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57150" rIns="10668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Elektromobilität in Bürgerhand Web 2.0/</a:t>
          </a:r>
          <a:r>
            <a:rPr lang="de-DE" sz="1500" kern="1200" dirty="0" err="1" smtClean="0"/>
            <a:t>SocialWeb</a:t>
          </a:r>
          <a:endParaRPr lang="de-DE" sz="15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Nutzereingaben und Push-Nachrichten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err="1" smtClean="0"/>
            <a:t>Partizipative</a:t>
          </a:r>
          <a:r>
            <a:rPr lang="de-DE" sz="1200" kern="1200" dirty="0" smtClean="0"/>
            <a:t> Ideen-/Wunschportal mit </a:t>
          </a:r>
          <a:r>
            <a:rPr lang="de-DE" sz="1200" kern="1200" dirty="0" err="1" smtClean="0"/>
            <a:t>eVoting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err="1" smtClean="0"/>
            <a:t>Anliegenmanagement</a:t>
          </a:r>
          <a:endParaRPr lang="de-DE" sz="1200" kern="1200" dirty="0"/>
        </a:p>
      </dsp:txBody>
      <dsp:txXfrm rot="10800000">
        <a:off x="1890554" y="761"/>
        <a:ext cx="5211881" cy="1026320"/>
      </dsp:txXfrm>
    </dsp:sp>
    <dsp:sp modelId="{BD110A96-3495-4C8A-BD5D-F7FBA18FCDBA}">
      <dsp:nvSpPr>
        <dsp:cNvPr id="0" name=""/>
        <dsp:cNvSpPr/>
      </dsp:nvSpPr>
      <dsp:spPr>
        <a:xfrm>
          <a:off x="1120814" y="761"/>
          <a:ext cx="1026320" cy="1026320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6" t="-1036" r="-49864" b="1036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7AD95F-63C7-445E-B284-DBBC995E2BD5}">
      <dsp:nvSpPr>
        <dsp:cNvPr id="0" name=""/>
        <dsp:cNvSpPr/>
      </dsp:nvSpPr>
      <dsp:spPr>
        <a:xfrm rot="10800000">
          <a:off x="1633974" y="1333445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211141"/>
                <a:satOff val="-27410"/>
                <a:lumOff val="13774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211141"/>
                <a:satOff val="-27410"/>
                <a:lumOff val="13774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211141"/>
                <a:satOff val="-27410"/>
                <a:lumOff val="1377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57150" rIns="10668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Nutzerfahrverhalten</a:t>
          </a:r>
          <a:endParaRPr lang="de-DE" sz="15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Analyse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Simulation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Optimierung</a:t>
          </a:r>
          <a:endParaRPr lang="de-DE" sz="1200" kern="1200" dirty="0"/>
        </a:p>
      </dsp:txBody>
      <dsp:txXfrm rot="10800000">
        <a:off x="1890554" y="1333445"/>
        <a:ext cx="5211881" cy="1026320"/>
      </dsp:txXfrm>
    </dsp:sp>
    <dsp:sp modelId="{D74C6DE7-B26D-479A-BA51-096E0D29B26E}">
      <dsp:nvSpPr>
        <dsp:cNvPr id="0" name=""/>
        <dsp:cNvSpPr/>
      </dsp:nvSpPr>
      <dsp:spPr>
        <a:xfrm>
          <a:off x="1258166" y="1333445"/>
          <a:ext cx="1026320" cy="1026320"/>
        </a:xfrm>
        <a:prstGeom prst="ellipse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570" t="614" r="-6001" b="-3178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320CC0-67B7-48A8-AD6A-D777DE19BFED}">
      <dsp:nvSpPr>
        <dsp:cNvPr id="0" name=""/>
        <dsp:cNvSpPr/>
      </dsp:nvSpPr>
      <dsp:spPr>
        <a:xfrm rot="10800000">
          <a:off x="1633974" y="2666130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422282"/>
                <a:satOff val="-54820"/>
                <a:lumOff val="27549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422282"/>
                <a:satOff val="-54820"/>
                <a:lumOff val="27549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422282"/>
                <a:satOff val="-54820"/>
                <a:lumOff val="27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57150" rIns="10668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Multimodale Vernetzung</a:t>
          </a:r>
          <a:endParaRPr lang="de-DE" sz="15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Integration mit anderen Modalitäten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ÖPNV, Fahrradfahrer, Taxis</a:t>
          </a:r>
          <a:endParaRPr lang="de-DE" sz="1200" kern="1200" dirty="0"/>
        </a:p>
      </dsp:txBody>
      <dsp:txXfrm rot="10800000">
        <a:off x="1890554" y="2666130"/>
        <a:ext cx="5211881" cy="1026320"/>
      </dsp:txXfrm>
    </dsp:sp>
    <dsp:sp modelId="{2F9794EE-71CC-47D8-9194-EA0AABDE7938}">
      <dsp:nvSpPr>
        <dsp:cNvPr id="0" name=""/>
        <dsp:cNvSpPr/>
      </dsp:nvSpPr>
      <dsp:spPr>
        <a:xfrm>
          <a:off x="1120814" y="2666130"/>
          <a:ext cx="1026320" cy="1026320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84F8BA7-9A2A-4AC5-B52E-0523422BD9A9}">
      <dsp:nvSpPr>
        <dsp:cNvPr id="0" name=""/>
        <dsp:cNvSpPr/>
      </dsp:nvSpPr>
      <dsp:spPr>
        <a:xfrm rot="10800000">
          <a:off x="1633974" y="3998814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633423"/>
                <a:satOff val="-82230"/>
                <a:lumOff val="41323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633423"/>
                <a:satOff val="-82230"/>
                <a:lumOff val="41323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633423"/>
                <a:satOff val="-82230"/>
                <a:lumOff val="413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57150" rIns="10668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Mobilitäts-Appliance (</a:t>
          </a:r>
          <a:r>
            <a:rPr lang="de-DE" sz="1500" kern="1200" dirty="0" err="1" smtClean="0"/>
            <a:t>Verkehrs!Box</a:t>
          </a:r>
          <a:r>
            <a:rPr lang="de-DE" sz="1500" kern="1200" dirty="0" smtClean="0"/>
            <a:t>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smtClean="0"/>
            <a:t>Software-as-a-Service 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smtClean="0"/>
            <a:t>Föderation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smtClean="0"/>
            <a:t> </a:t>
          </a:r>
          <a:endParaRPr lang="de-DE" sz="1200" kern="1200" dirty="0"/>
        </a:p>
      </dsp:txBody>
      <dsp:txXfrm rot="10800000">
        <a:off x="1890554" y="3998814"/>
        <a:ext cx="5211881" cy="1026320"/>
      </dsp:txXfrm>
    </dsp:sp>
    <dsp:sp modelId="{2C364802-FA02-4CFB-BF0A-29736DA94733}">
      <dsp:nvSpPr>
        <dsp:cNvPr id="0" name=""/>
        <dsp:cNvSpPr/>
      </dsp:nvSpPr>
      <dsp:spPr>
        <a:xfrm>
          <a:off x="1120814" y="3998814"/>
          <a:ext cx="1026320" cy="1026320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4988" cy="512763"/>
          </a:xfrm>
          <a:prstGeom prst="rect">
            <a:avLst/>
          </a:prstGeom>
        </p:spPr>
        <p:txBody>
          <a:bodyPr vert="horz" lIns="95297" tIns="47648" rIns="95297" bIns="47648" rtlCol="0"/>
          <a:lstStyle>
            <a:lvl1pPr algn="l">
              <a:defRPr sz="13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2725" y="1"/>
            <a:ext cx="3074988" cy="512763"/>
          </a:xfrm>
          <a:prstGeom prst="rect">
            <a:avLst/>
          </a:prstGeom>
        </p:spPr>
        <p:txBody>
          <a:bodyPr vert="horz" lIns="95297" tIns="47648" rIns="95297" bIns="47648" rtlCol="0"/>
          <a:lstStyle>
            <a:lvl1pPr algn="r">
              <a:defRPr sz="13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fld id="{D714E0A1-E4FC-408F-B6D5-1848434EBC91}" type="datetimeFigureOut">
              <a:rPr lang="de-DE"/>
              <a:pPr>
                <a:defRPr/>
              </a:pPr>
              <a:t>21.06.2012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4988" cy="512762"/>
          </a:xfrm>
          <a:prstGeom prst="rect">
            <a:avLst/>
          </a:prstGeom>
        </p:spPr>
        <p:txBody>
          <a:bodyPr vert="horz" lIns="95297" tIns="47648" rIns="95297" bIns="47648" rtlCol="0" anchor="b"/>
          <a:lstStyle>
            <a:lvl1pPr algn="l">
              <a:defRPr sz="13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2725" y="9720263"/>
            <a:ext cx="3074988" cy="512762"/>
          </a:xfrm>
          <a:prstGeom prst="rect">
            <a:avLst/>
          </a:prstGeom>
        </p:spPr>
        <p:txBody>
          <a:bodyPr vert="horz" lIns="95297" tIns="47648" rIns="95297" bIns="47648" rtlCol="0" anchor="b"/>
          <a:lstStyle>
            <a:lvl1pPr algn="r">
              <a:defRPr sz="13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fld id="{9E5D721F-41EB-4BA0-AAB6-5ED470F29FF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698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575" cy="511175"/>
          </a:xfrm>
          <a:prstGeom prst="rect">
            <a:avLst/>
          </a:prstGeom>
        </p:spPr>
        <p:txBody>
          <a:bodyPr vert="horz" lIns="91246" tIns="45623" rIns="91246" bIns="45623" rtlCol="0"/>
          <a:lstStyle>
            <a:lvl1pPr algn="l">
              <a:defRPr sz="11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2725" y="1"/>
            <a:ext cx="3074988" cy="511175"/>
          </a:xfrm>
          <a:prstGeom prst="rect">
            <a:avLst/>
          </a:prstGeom>
        </p:spPr>
        <p:txBody>
          <a:bodyPr vert="horz" lIns="91246" tIns="45623" rIns="91246" bIns="45623" rtlCol="0"/>
          <a:lstStyle>
            <a:lvl1pPr algn="r">
              <a:defRPr sz="11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fld id="{858CA886-F9D7-4A4A-A338-B65397E88079}" type="datetimeFigureOut">
              <a:rPr lang="de-DE"/>
              <a:pPr>
                <a:defRPr/>
              </a:pPr>
              <a:t>21.06.2012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71525"/>
            <a:ext cx="5111750" cy="3833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46" tIns="45623" rIns="91246" bIns="4562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4" y="4859338"/>
            <a:ext cx="5680075" cy="4603750"/>
          </a:xfrm>
          <a:prstGeom prst="rect">
            <a:avLst/>
          </a:prstGeom>
        </p:spPr>
        <p:txBody>
          <a:bodyPr vert="horz" lIns="91246" tIns="45623" rIns="91246" bIns="45623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246" tIns="45623" rIns="91246" bIns="45623" rtlCol="0" anchor="b"/>
          <a:lstStyle>
            <a:lvl1pPr algn="l">
              <a:defRPr sz="11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2725" y="9721850"/>
            <a:ext cx="3074988" cy="511175"/>
          </a:xfrm>
          <a:prstGeom prst="rect">
            <a:avLst/>
          </a:prstGeom>
        </p:spPr>
        <p:txBody>
          <a:bodyPr vert="horz" lIns="91246" tIns="45623" rIns="91246" bIns="45623" rtlCol="0" anchor="b"/>
          <a:lstStyle>
            <a:lvl1pPr algn="r">
              <a:defRPr sz="11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fld id="{B7D15861-804C-4212-8F56-9A1BA6F3F6C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697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D15861-804C-4212-8F56-9A1BA6F3F6CA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1264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458748" lvl="2">
              <a:spcAft>
                <a:spcPts val="0"/>
              </a:spcAft>
              <a:buClr>
                <a:srgbClr val="179C7D"/>
              </a:buClr>
              <a:defRPr/>
            </a:pPr>
            <a:endParaRPr lang="de-DE" kern="0" dirty="0" smtClean="0">
              <a:solidFill>
                <a:srgbClr val="000000"/>
              </a:solidFill>
              <a:latin typeface="Frutiger LT Com 55 Roman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6A4470-6EED-435F-8021-6E39897481EC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D15861-804C-4212-8F56-9A1BA6F3F6CA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3542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D15861-804C-4212-8F56-9A1BA6F3F6CA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344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D15861-804C-4212-8F56-9A1BA6F3F6CA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000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D15861-804C-4212-8F56-9A1BA6F3F6CA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5678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D15861-804C-4212-8F56-9A1BA6F3F6CA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683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D15861-804C-4212-8F56-9A1BA6F3F6CA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158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D15861-804C-4212-8F56-9A1BA6F3F6CA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155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D15861-804C-4212-8F56-9A1BA6F3F6CA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453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de-DE" dirty="0" smtClean="0"/>
          </a:p>
        </p:txBody>
      </p:sp>
      <p:sp>
        <p:nvSpPr>
          <p:cNvPr id="8397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38C5B79-61E6-4E9D-9CA7-F77ED204456E}" type="slidenum">
              <a:rPr lang="de-DE"/>
              <a:pPr/>
              <a:t>7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D15861-804C-4212-8F56-9A1BA6F3F6CA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23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815904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1pPr>
            <a:lvl2pPr marL="742885" indent="-285726" defTabSz="815904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2pPr>
            <a:lvl3pPr marL="1142900" indent="-228580" defTabSz="815904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3pPr>
            <a:lvl4pPr marL="1600061" indent="-228580" defTabSz="815904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4pPr>
            <a:lvl5pPr marL="2057221" indent="-228580" defTabSz="815904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5pPr>
            <a:lvl6pPr marL="2514381" indent="-228580" defTabSz="81590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6pPr>
            <a:lvl7pPr marL="2971541" indent="-228580" defTabSz="81590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7pPr>
            <a:lvl8pPr marL="3428702" indent="-228580" defTabSz="81590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8pPr>
            <a:lvl9pPr marL="3885861" indent="-228580" defTabSz="81590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9pPr>
          </a:lstStyle>
          <a:p>
            <a:pPr eaLnBrk="1" hangingPunct="1"/>
            <a:fld id="{193179EE-1D4D-4E0F-8903-5AB6C4279D6E}" type="slidenum">
              <a:rPr lang="de-DE" smtClean="0">
                <a:solidFill>
                  <a:srgbClr val="000000"/>
                </a:solidFill>
              </a:rPr>
              <a:pPr eaLnBrk="1" hangingPunct="1"/>
              <a:t>13</a:t>
            </a:fld>
            <a:endParaRPr lang="de-DE" smtClean="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D15861-804C-4212-8F56-9A1BA6F3F6CA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786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D15861-804C-4212-8F56-9A1BA6F3F6CA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6802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77948" indent="-17794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D15861-804C-4212-8F56-9A1BA6F3F6CA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155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D15861-804C-4212-8F56-9A1BA6F3F6CA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494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460375" y="476250"/>
            <a:ext cx="82232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Line 13"/>
          <p:cNvSpPr>
            <a:spLocks noChangeShapeType="1"/>
          </p:cNvSpPr>
          <p:nvPr userDrawn="1"/>
        </p:nvSpPr>
        <p:spPr bwMode="auto">
          <a:xfrm>
            <a:off x="460375" y="3124200"/>
            <a:ext cx="82232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0375" y="534988"/>
            <a:ext cx="8223250" cy="1044575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0375" y="1754188"/>
            <a:ext cx="8223250" cy="5397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665799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09156608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375" y="1773238"/>
            <a:ext cx="4035425" cy="4092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35425" cy="4092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289582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888595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30199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729189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77307268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05236628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itenzahl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0305543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206967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el und Diagramm oder Organi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2588"/>
            <a:ext cx="8223250" cy="4318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SmartArt-Platzhalter 2"/>
          <p:cNvSpPr>
            <a:spLocks noGrp="1"/>
          </p:cNvSpPr>
          <p:nvPr>
            <p:ph type="dgm" idx="1"/>
          </p:nvPr>
        </p:nvSpPr>
        <p:spPr>
          <a:xfrm>
            <a:off x="460375" y="1773238"/>
            <a:ext cx="8223250" cy="4092575"/>
          </a:xfrm>
        </p:spPr>
        <p:txBody>
          <a:bodyPr/>
          <a:lstStyle/>
          <a:p>
            <a:pPr lv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5370831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90640"/>
            <a:ext cx="8223250" cy="9144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175714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90640"/>
            <a:ext cx="8223250" cy="9144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375" y="1906588"/>
            <a:ext cx="4035425" cy="3959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906588"/>
            <a:ext cx="4035425" cy="3959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504285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90640"/>
            <a:ext cx="8223250" cy="9144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9350754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633780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90640"/>
            <a:ext cx="8223250" cy="9144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460375" y="1906588"/>
            <a:ext cx="8223250" cy="3959225"/>
          </a:xfrm>
        </p:spPr>
        <p:txBody>
          <a:bodyPr/>
          <a:lstStyle/>
          <a:p>
            <a:pPr lv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9164179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17" descr="FOKUS_300dpi_CMYK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34988" y="6292850"/>
            <a:ext cx="11938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9738" y="520700"/>
            <a:ext cx="8221662" cy="698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9738" y="1431925"/>
            <a:ext cx="3901353" cy="4467802"/>
          </a:xfrm>
        </p:spPr>
        <p:txBody>
          <a:bodyPr>
            <a:normAutofit/>
          </a:bodyPr>
          <a:lstStyle>
            <a:lvl1pPr>
              <a:buFont typeface="Arial" pitchFamily="34" charset="0"/>
              <a:buChar char="•"/>
              <a:defRPr sz="1600"/>
            </a:lvl1pPr>
            <a:lvl2pPr>
              <a:defRPr sz="1600"/>
            </a:lvl2pPr>
            <a:lvl3pPr>
              <a:buFont typeface="Arial" pitchFamily="34" charset="0"/>
              <a:buChar char="•"/>
              <a:defRPr sz="1600"/>
            </a:lvl3pPr>
            <a:lvl4pPr>
              <a:defRPr sz="1600"/>
            </a:lvl4pPr>
            <a:lvl5pPr>
              <a:buFont typeface="Arial" pitchFamily="34" charset="0"/>
              <a:buChar char="•"/>
              <a:defRPr sz="1600">
                <a:latin typeface="Calibri" pitchFamily="34" charset="0"/>
                <a:cs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33636" y="1431925"/>
            <a:ext cx="3948546" cy="4467803"/>
          </a:xfrm>
        </p:spPr>
        <p:txBody>
          <a:bodyPr>
            <a:normAutofit/>
          </a:bodyPr>
          <a:lstStyle>
            <a:lvl1pPr>
              <a:buFont typeface="Arial" pitchFamily="34" charset="0"/>
              <a:buChar char="•"/>
              <a:defRPr sz="1600"/>
            </a:lvl1pPr>
            <a:lvl2pPr>
              <a:defRPr sz="1600"/>
            </a:lvl2pPr>
            <a:lvl3pPr>
              <a:buFont typeface="Arial" pitchFamily="34" charset="0"/>
              <a:buChar char="•"/>
              <a:defRPr sz="1600"/>
            </a:lvl3pPr>
            <a:lvl4pPr>
              <a:defRPr sz="1600"/>
            </a:lvl4pPr>
            <a:lvl5pPr>
              <a:buFont typeface="Arial" pitchFamily="34" charset="0"/>
              <a:buChar char="•"/>
              <a:defRPr sz="1600">
                <a:latin typeface="Calibri" pitchFamily="34" charset="0"/>
                <a:cs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Foliennummernplatzhalter 8"/>
          <p:cNvSpPr>
            <a:spLocks noGrp="1"/>
          </p:cNvSpPr>
          <p:nvPr>
            <p:ph type="sldNum" sz="quarter" idx="10"/>
          </p:nvPr>
        </p:nvSpPr>
        <p:spPr>
          <a:xfrm>
            <a:off x="0" y="6326188"/>
            <a:ext cx="91440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47C600B-98CE-4E94-9280-5B414BE06A0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28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460375" y="476250"/>
            <a:ext cx="82232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60375" y="2457450"/>
            <a:ext cx="82232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" name="Line 4"/>
          <p:cNvSpPr>
            <a:spLocks noChangeShapeType="1"/>
          </p:cNvSpPr>
          <p:nvPr userDrawn="1"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455613" y="6315075"/>
            <a:ext cx="21590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800" smtClean="0">
                <a:solidFill>
                  <a:srgbClr val="A8AFAF"/>
                </a:solidFill>
              </a:rPr>
              <a:t>© Fraunhofer IAO, IAT Universität Stuttgart</a:t>
            </a:r>
          </a:p>
        </p:txBody>
      </p:sp>
      <p:pic>
        <p:nvPicPr>
          <p:cNvPr id="8" name="Picture 2" descr="ia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6219825"/>
            <a:ext cx="15525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16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0375" y="534988"/>
            <a:ext cx="8223250" cy="1044575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5168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0375" y="1754188"/>
            <a:ext cx="8223250" cy="5397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0584666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2626665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://www.esk.fraunhofer.de/de.html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iis.fraunhofer.de/" TargetMode="Externa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Relationship Id="rId14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390525"/>
            <a:ext cx="8223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1906588"/>
            <a:ext cx="822325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29" name="Picture 13" descr="ia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200" y="6323013"/>
            <a:ext cx="1241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3" descr="ise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6303963"/>
            <a:ext cx="1109663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55" descr="Logotype_FOKUS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88" y="6321425"/>
            <a:ext cx="112712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Fraunhofer-Einrichtung für Systeme der Kommunikationstechnik ESK">
            <a:hlinkClick r:id="rId12"/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6321425"/>
            <a:ext cx="119380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0" descr="Gesellschaft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6315075"/>
            <a:ext cx="121761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2" descr="Fraunhofer-Institut für Integrierte Schaltungen IIS">
            <a:hlinkClick r:id="rId15"/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6323013"/>
            <a:ext cx="11969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31" r:id="rId2"/>
    <p:sldLayoutId id="2147484232" r:id="rId3"/>
    <p:sldLayoutId id="2147484233" r:id="rId4"/>
    <p:sldLayoutId id="2147484234" r:id="rId5"/>
    <p:sldLayoutId id="2147484235" r:id="rId6"/>
    <p:sldLayoutId id="2147484249" r:id="rId7"/>
  </p:sldLayoutIdLst>
  <p:transition spd="slow">
    <p:wip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268288" indent="-268288" algn="l" rtl="0" eaLnBrk="0" fontAlgn="base" hangingPunct="0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219200" indent="-234950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644650" indent="-246063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2066925" indent="-242888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2489200" indent="-242888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2946400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403600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860800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318000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0375" y="382588"/>
            <a:ext cx="82232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1773238"/>
            <a:ext cx="8223250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455613" y="6315075"/>
            <a:ext cx="21590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800" smtClean="0">
                <a:solidFill>
                  <a:srgbClr val="A8AFAF"/>
                </a:solidFill>
              </a:rPr>
              <a:t>© Fraunhofer IAO, IAT Universität Stuttgart</a:t>
            </a:r>
          </a:p>
        </p:txBody>
      </p:sp>
      <p:sp>
        <p:nvSpPr>
          <p:cNvPr id="2054" name="Textfeld 6"/>
          <p:cNvSpPr txBox="1">
            <a:spLocks noChangeArrowheads="1"/>
          </p:cNvSpPr>
          <p:nvPr userDrawn="1"/>
        </p:nvSpPr>
        <p:spPr bwMode="auto">
          <a:xfrm>
            <a:off x="3851275" y="6345238"/>
            <a:ext cx="11525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8734DA02-1C15-4713-8838-7530874B0D2F}" type="slidenum">
              <a:rPr lang="de-DE" sz="800" smtClean="0">
                <a:solidFill>
                  <a:srgbClr val="A8AFAF"/>
                </a:solidFill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de-DE" sz="800" smtClean="0">
              <a:solidFill>
                <a:srgbClr val="A8AFAF"/>
              </a:solidFill>
            </a:endParaRPr>
          </a:p>
        </p:txBody>
      </p:sp>
      <p:pic>
        <p:nvPicPr>
          <p:cNvPr id="2055" name="Picture 2" descr="iao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6219825"/>
            <a:ext cx="15525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36" r:id="rId2"/>
    <p:sldLayoutId id="2147484237" r:id="rId3"/>
    <p:sldLayoutId id="2147484238" r:id="rId4"/>
    <p:sldLayoutId id="2147484239" r:id="rId5"/>
    <p:sldLayoutId id="2147484240" r:id="rId6"/>
    <p:sldLayoutId id="2147484241" r:id="rId7"/>
    <p:sldLayoutId id="2147484242" r:id="rId8"/>
    <p:sldLayoutId id="2147484243" r:id="rId9"/>
    <p:sldLayoutId id="2147484248" r:id="rId10"/>
    <p:sldLayoutId id="2147484244" r:id="rId11"/>
    <p:sldLayoutId id="2147484245" r:id="rId12"/>
  </p:sldLayoutIdLst>
  <p:transition spd="slow">
    <p:wip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6700" algn="l" rtl="0" eaLnBrk="0" fontAlgn="base" hangingPunct="0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531813" indent="-261938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800100" indent="-266700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1079500" indent="-277813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15367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19939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4511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29083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5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4.png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58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5.png"/><Relationship Id="rId1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10" Type="http://schemas.openxmlformats.org/officeDocument/2006/relationships/image" Target="../media/image65.jpeg"/><Relationship Id="rId4" Type="http://schemas.openxmlformats.org/officeDocument/2006/relationships/image" Target="../media/image59.jpeg"/><Relationship Id="rId9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jpeg"/><Relationship Id="rId9" Type="http://schemas.openxmlformats.org/officeDocument/2006/relationships/image" Target="../media/image7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1.em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image" Target="../media/image8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image" Target="../media/image93.png"/><Relationship Id="rId3" Type="http://schemas.openxmlformats.org/officeDocument/2006/relationships/image" Target="../media/image83.emf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1" Type="http://schemas.openxmlformats.org/officeDocument/2006/relationships/image" Target="../media/image91.emf"/><Relationship Id="rId5" Type="http://schemas.openxmlformats.org/officeDocument/2006/relationships/image" Target="../media/image85.emf"/><Relationship Id="rId10" Type="http://schemas.openxmlformats.org/officeDocument/2006/relationships/image" Target="../media/image90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13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em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sk.fraunhofer.de/de.html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hyperlink" Target="http://www.iis.fraunhofer.d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diagramData" Target="../diagrams/data1.xml"/><Relationship Id="rId16" Type="http://schemas.openxmlformats.org/officeDocument/2006/relationships/image" Target="../media/image30.png"/><Relationship Id="rId20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emf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170363"/>
            <a:ext cx="82200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9" name="Rectangle 3"/>
          <p:cNvSpPr txBox="1">
            <a:spLocks noChangeArrowheads="1"/>
          </p:cNvSpPr>
          <p:nvPr/>
        </p:nvSpPr>
        <p:spPr bwMode="auto">
          <a:xfrm>
            <a:off x="460375" y="3270250"/>
            <a:ext cx="8353425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defRPr/>
            </a:pPr>
            <a:r>
              <a:rPr lang="de-DE" b="1" dirty="0" smtClean="0">
                <a:solidFill>
                  <a:srgbClr val="179C7D"/>
                </a:solidFill>
                <a:latin typeface="Tahoma" pitchFamily="34" charset="0"/>
                <a:ea typeface="+mj-ea"/>
                <a:cs typeface="Tahoma" pitchFamily="34" charset="0"/>
              </a:rPr>
              <a:t>Fraunhofer-Institut </a:t>
            </a:r>
            <a:r>
              <a:rPr lang="de-DE" b="1" dirty="0">
                <a:solidFill>
                  <a:srgbClr val="179C7D"/>
                </a:solidFill>
                <a:latin typeface="Tahoma" pitchFamily="34" charset="0"/>
                <a:ea typeface="+mj-ea"/>
                <a:cs typeface="Tahoma" pitchFamily="34" charset="0"/>
              </a:rPr>
              <a:t>für </a:t>
            </a:r>
            <a:r>
              <a:rPr lang="de-DE" b="1" dirty="0" smtClean="0">
                <a:solidFill>
                  <a:srgbClr val="179C7D"/>
                </a:solidFill>
                <a:latin typeface="Tahoma" pitchFamily="34" charset="0"/>
                <a:ea typeface="+mj-ea"/>
                <a:cs typeface="Tahoma" pitchFamily="34" charset="0"/>
              </a:rPr>
              <a:t>Offene </a:t>
            </a:r>
            <a:r>
              <a:rPr lang="de-DE" b="1" dirty="0">
                <a:solidFill>
                  <a:srgbClr val="179C7D"/>
                </a:solidFill>
                <a:latin typeface="Tahoma" pitchFamily="34" charset="0"/>
                <a:ea typeface="+mj-ea"/>
                <a:cs typeface="Tahoma" pitchFamily="34" charset="0"/>
              </a:rPr>
              <a:t>Kommunikationssysteme (FOKUS)</a:t>
            </a:r>
          </a:p>
          <a:p>
            <a:pPr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defRPr/>
            </a:pPr>
            <a:endParaRPr lang="de-DE" dirty="0" smtClean="0">
              <a:latin typeface="+mn-lt"/>
            </a:endParaRPr>
          </a:p>
          <a:p>
            <a:pPr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defRPr/>
            </a:pPr>
            <a:r>
              <a:rPr lang="de-DE" dirty="0" smtClean="0">
                <a:latin typeface="+mn-lt"/>
              </a:rPr>
              <a:t>TSB Innovationsagentur | EMO Berlin</a:t>
            </a:r>
          </a:p>
          <a:p>
            <a:pPr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defRPr/>
            </a:pPr>
            <a:r>
              <a:rPr lang="de-DE" dirty="0" smtClean="0">
                <a:latin typeface="+mn-lt"/>
              </a:rPr>
              <a:t>15.06.2012</a:t>
            </a:r>
            <a:endParaRPr lang="de-DE" dirty="0" smtClean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8" y="1922782"/>
            <a:ext cx="5942691" cy="1147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6856485" y="267751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(GeMo)</a:t>
            </a:r>
            <a:endParaRPr lang="de-DE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6"/>
          <p:cNvPicPr>
            <a:picLocks noChangeAspect="1"/>
          </p:cNvPicPr>
          <p:nvPr/>
        </p:nvPicPr>
        <p:blipFill>
          <a:blip r:embed="rId2">
            <a:lum bright="60000" contrast="-65000"/>
          </a:blip>
          <a:srcRect/>
          <a:stretch>
            <a:fillRect/>
          </a:stretch>
        </p:blipFill>
        <p:spPr bwMode="auto">
          <a:xfrm>
            <a:off x="5974391" y="1131139"/>
            <a:ext cx="2849563" cy="284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Bild 3"/>
          <p:cNvPicPr>
            <a:picLocks noChangeAspect="1"/>
          </p:cNvPicPr>
          <p:nvPr/>
        </p:nvPicPr>
        <p:blipFill>
          <a:blip r:embed="rId3">
            <a:lum bright="60000" contrast="-65000"/>
          </a:blip>
          <a:srcRect/>
          <a:stretch>
            <a:fillRect/>
          </a:stretch>
        </p:blipFill>
        <p:spPr bwMode="auto">
          <a:xfrm>
            <a:off x="768560" y="1305943"/>
            <a:ext cx="5003800" cy="243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Bild 4"/>
          <p:cNvPicPr>
            <a:picLocks noChangeAspect="1"/>
          </p:cNvPicPr>
          <p:nvPr/>
        </p:nvPicPr>
        <p:blipFill>
          <a:blip r:embed="rId4">
            <a:lum bright="60000" contrast="-65000"/>
          </a:blip>
          <a:srcRect/>
          <a:stretch>
            <a:fillRect/>
          </a:stretch>
        </p:blipFill>
        <p:spPr bwMode="auto">
          <a:xfrm>
            <a:off x="3838575" y="3584575"/>
            <a:ext cx="4656138" cy="232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Bild 5"/>
          <p:cNvPicPr>
            <a:picLocks noChangeAspect="1"/>
          </p:cNvPicPr>
          <p:nvPr/>
        </p:nvPicPr>
        <p:blipFill>
          <a:blip r:embed="rId5">
            <a:lum bright="60000" contrast="-65000"/>
          </a:blip>
          <a:srcRect/>
          <a:stretch>
            <a:fillRect/>
          </a:stretch>
        </p:blipFill>
        <p:spPr bwMode="auto">
          <a:xfrm>
            <a:off x="0" y="2913063"/>
            <a:ext cx="3668713" cy="275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9200" y="360000"/>
            <a:ext cx="8234362" cy="616219"/>
          </a:xfrm>
        </p:spPr>
        <p:txBody>
          <a:bodyPr/>
          <a:lstStyle/>
          <a:p>
            <a:pPr eaLnBrk="1" hangingPunct="1"/>
            <a:r>
              <a:rPr lang="en-US" dirty="0"/>
              <a:t>FOKUS</a:t>
            </a:r>
            <a:r>
              <a:rPr lang="en-US" dirty="0"/>
              <a:t> </a:t>
            </a:r>
            <a:r>
              <a:rPr lang="en-US" dirty="0" err="1"/>
              <a:t>Themenfelder</a:t>
            </a:r>
            <a:endParaRPr lang="en-US" dirty="0"/>
          </a:p>
        </p:txBody>
      </p:sp>
      <p:sp>
        <p:nvSpPr>
          <p:cNvPr id="9" name="Abgerundetes Rechteck 8"/>
          <p:cNvSpPr/>
          <p:nvPr/>
        </p:nvSpPr>
        <p:spPr>
          <a:xfrm>
            <a:off x="462825" y="2316479"/>
            <a:ext cx="720000" cy="3592615"/>
          </a:xfrm>
          <a:prstGeom prst="roundRect">
            <a:avLst/>
          </a:prstGeom>
          <a:solidFill>
            <a:schemeClr val="accent3"/>
          </a:solidFill>
          <a:ln>
            <a:solidFill>
              <a:srgbClr val="339966"/>
            </a:solidFill>
            <a:headEnd type="none" w="med" len="med"/>
            <a:tailEnd type="none" w="med" len="med"/>
          </a:ln>
          <a:effectLst>
            <a:outerShdw blurRad="127000" dist="63500" dir="2700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bIns="36000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eGovernment</a:t>
            </a:r>
            <a:endParaRPr kumimoji="0" lang="en-US" sz="1800" b="1" i="0" u="none" strike="noStrike" kern="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1542825" y="2316479"/>
            <a:ext cx="720000" cy="3592615"/>
          </a:xfrm>
          <a:prstGeom prst="roundRect">
            <a:avLst/>
          </a:prstGeom>
          <a:solidFill>
            <a:schemeClr val="accent3"/>
          </a:solidFill>
          <a:ln>
            <a:solidFill>
              <a:srgbClr val="339966"/>
            </a:solidFill>
            <a:headEnd type="none" w="med" len="med"/>
            <a:tailEnd type="none" w="med" len="med"/>
          </a:ln>
          <a:effectLst>
            <a:outerShdw blurRad="127000" dist="63500" dir="2700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bIns="36000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b="1" kern="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eHealth</a:t>
            </a:r>
            <a:endParaRPr lang="en-US" b="1" kern="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2622825" y="2316479"/>
            <a:ext cx="720000" cy="3592615"/>
          </a:xfrm>
          <a:prstGeom prst="roundRect">
            <a:avLst/>
          </a:prstGeom>
          <a:solidFill>
            <a:schemeClr val="accent3"/>
          </a:solidFill>
          <a:ln>
            <a:solidFill>
              <a:srgbClr val="339966"/>
            </a:solidFill>
            <a:headEnd type="none" w="med" len="med"/>
            <a:tailEnd type="none" w="med" len="med"/>
          </a:ln>
          <a:effectLst>
            <a:outerShdw blurRad="127000" dist="63500" dir="2700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lIns="90000" bIns="36000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Public Security</a:t>
            </a:r>
            <a:endParaRPr lang="en-US" b="1" kern="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3702825" y="2316479"/>
            <a:ext cx="720000" cy="3592615"/>
          </a:xfrm>
          <a:prstGeom prst="roundRect">
            <a:avLst/>
          </a:prstGeom>
          <a:solidFill>
            <a:schemeClr val="accent3"/>
          </a:solidFill>
          <a:ln>
            <a:solidFill>
              <a:srgbClr val="339966"/>
            </a:solidFill>
            <a:headEnd type="none" w="med" len="med"/>
            <a:tailEnd type="none" w="med" len="med"/>
          </a:ln>
          <a:effectLst>
            <a:outerShdw blurRad="127000" dist="63500" dir="2700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bIns="36000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Smart Mobility</a:t>
            </a:r>
            <a:endParaRPr lang="en-US" b="1" kern="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4782825" y="2316479"/>
            <a:ext cx="720000" cy="3592615"/>
          </a:xfrm>
          <a:prstGeom prst="roundRect">
            <a:avLst/>
          </a:prstGeom>
          <a:solidFill>
            <a:schemeClr val="accent3"/>
          </a:solidFill>
          <a:ln>
            <a:solidFill>
              <a:srgbClr val="339966"/>
            </a:solidFill>
            <a:headEnd type="none" w="med" len="med"/>
            <a:tailEnd type="none" w="med" len="med"/>
          </a:ln>
          <a:effectLst>
            <a:outerShdw blurRad="127000" dist="63500" dir="2700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bIns="36000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Smart Energy</a:t>
            </a:r>
            <a:endParaRPr lang="en-US" b="1" kern="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>
          <a:xfrm>
            <a:off x="282825" y="5463252"/>
            <a:ext cx="5400000" cy="337986"/>
          </a:xfrm>
          <a:prstGeom prst="roundRect">
            <a:avLst/>
          </a:prstGeom>
          <a:solidFill>
            <a:srgbClr val="1B9C7D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bIns="4680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b="1" kern="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Endsysteme</a:t>
            </a:r>
            <a:r>
              <a:rPr lang="en-US" b="1" kern="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und </a:t>
            </a:r>
            <a:r>
              <a:rPr lang="en-US" b="1" kern="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Kommunikationsinfrastrukturen</a:t>
            </a:r>
            <a:endParaRPr lang="en-US" b="1" kern="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Pfeil nach links 23"/>
          <p:cNvSpPr/>
          <p:nvPr/>
        </p:nvSpPr>
        <p:spPr>
          <a:xfrm>
            <a:off x="5868000" y="3405185"/>
            <a:ext cx="3033413" cy="288000"/>
          </a:xfrm>
          <a:prstGeom prst="leftArrow">
            <a:avLst>
              <a:gd name="adj1" fmla="val 10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76200" dist="12700" dir="2700000" algn="tl" rotWithShape="0">
              <a:prstClr val="black">
                <a:alpha val="40000"/>
              </a:prstClr>
            </a:outerShdw>
          </a:effectLst>
          <a:scene3d>
            <a:camera prst="isometricOffAxis2Left">
              <a:rot lat="0" lon="0" rev="0"/>
            </a:camera>
            <a:lightRig rig="threePt" dir="t"/>
          </a:scene3d>
          <a:sp3d prstMaterial="matte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kern="0" dirty="0" err="1" smtClean="0">
                <a:solidFill>
                  <a:schemeClr val="accent4"/>
                </a:solidFill>
                <a:effectLst>
                  <a:outerShdw blurRad="76200" dist="12700" dir="2700000" algn="ctr" rotWithShape="0">
                    <a:schemeClr val="bg1"/>
                  </a:outerShdw>
                </a:effectLst>
                <a:latin typeface="Calibri" pitchFamily="34" charset="0"/>
                <a:cs typeface="Calibri" pitchFamily="34" charset="0"/>
              </a:rPr>
              <a:t>Virtualisierung</a:t>
            </a:r>
            <a:endParaRPr lang="en-US" sz="1400" b="1" kern="0" dirty="0" smtClean="0">
              <a:solidFill>
                <a:schemeClr val="accent4"/>
              </a:solidFill>
              <a:effectLst>
                <a:outerShdw blurRad="76200" dist="12700" dir="2700000" algn="ctr" rotWithShape="0">
                  <a:schemeClr val="bg1"/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Pfeil nach links 24"/>
          <p:cNvSpPr/>
          <p:nvPr/>
        </p:nvSpPr>
        <p:spPr>
          <a:xfrm>
            <a:off x="5868000" y="3835085"/>
            <a:ext cx="3033413" cy="288000"/>
          </a:xfrm>
          <a:prstGeom prst="leftArrow">
            <a:avLst>
              <a:gd name="adj1" fmla="val 10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76200" dist="12700" dir="2700000" algn="tl" rotWithShape="0">
              <a:prstClr val="black">
                <a:alpha val="40000"/>
              </a:prstClr>
            </a:outerShdw>
          </a:effectLst>
          <a:scene3d>
            <a:camera prst="isometricOffAxis2Left">
              <a:rot lat="0" lon="0" rev="0"/>
            </a:camera>
            <a:lightRig rig="threePt" dir="t"/>
          </a:scene3d>
          <a:sp3d prstMaterial="matte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kern="0" dirty="0" err="1" smtClean="0">
                <a:solidFill>
                  <a:schemeClr val="accent4"/>
                </a:solidFill>
                <a:effectLst>
                  <a:outerShdw blurRad="76200" dist="12700" dir="2700000" algn="ctr" rotWithShape="0">
                    <a:schemeClr val="bg1"/>
                  </a:outerShdw>
                </a:effectLst>
                <a:latin typeface="Calibri" pitchFamily="34" charset="0"/>
                <a:cs typeface="Calibri" pitchFamily="34" charset="0"/>
              </a:rPr>
              <a:t>Prozessorientierung</a:t>
            </a:r>
            <a:endParaRPr lang="en-US" sz="1400" b="1" kern="0" dirty="0" smtClean="0">
              <a:solidFill>
                <a:schemeClr val="accent4"/>
              </a:solidFill>
              <a:effectLst>
                <a:outerShdw blurRad="76200" dist="12700" dir="2700000" algn="ctr" rotWithShape="0">
                  <a:schemeClr val="bg1"/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Pfeil nach links 25"/>
          <p:cNvSpPr/>
          <p:nvPr/>
        </p:nvSpPr>
        <p:spPr>
          <a:xfrm>
            <a:off x="5868000" y="4264985"/>
            <a:ext cx="3033413" cy="288000"/>
          </a:xfrm>
          <a:prstGeom prst="leftArrow">
            <a:avLst>
              <a:gd name="adj1" fmla="val 10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76200" dist="12700" dir="2700000" algn="tl" rotWithShape="0">
              <a:prstClr val="black">
                <a:alpha val="40000"/>
              </a:prstClr>
            </a:outerShdw>
          </a:effectLst>
          <a:scene3d>
            <a:camera prst="isometricOffAxis2Left">
              <a:rot lat="0" lon="0" rev="0"/>
            </a:camera>
            <a:lightRig rig="threePt" dir="t"/>
          </a:scene3d>
          <a:sp3d prstMaterial="matte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kern="0" dirty="0" err="1" smtClean="0">
                <a:solidFill>
                  <a:schemeClr val="accent4"/>
                </a:solidFill>
                <a:effectLst>
                  <a:outerShdw blurRad="76200" dist="12700" dir="2700000" algn="ctr" rotWithShape="0">
                    <a:schemeClr val="bg1"/>
                  </a:outerShdw>
                </a:effectLst>
                <a:latin typeface="Calibri" pitchFamily="34" charset="0"/>
                <a:cs typeface="Calibri" pitchFamily="34" charset="0"/>
              </a:rPr>
              <a:t>Gesetzgebung</a:t>
            </a:r>
            <a:r>
              <a:rPr lang="en-US" sz="1400" b="1" kern="0" dirty="0" smtClean="0">
                <a:solidFill>
                  <a:schemeClr val="accent4"/>
                </a:solidFill>
                <a:effectLst>
                  <a:outerShdw blurRad="76200" dist="12700" dir="2700000" algn="ctr" rotWithShape="0">
                    <a:schemeClr val="bg1"/>
                  </a:outerShdw>
                </a:effectLst>
                <a:latin typeface="Calibri" pitchFamily="34" charset="0"/>
                <a:cs typeface="Calibri" pitchFamily="34" charset="0"/>
              </a:rPr>
              <a:t> und </a:t>
            </a:r>
            <a:r>
              <a:rPr lang="en-US" sz="1400" b="1" kern="0" dirty="0" err="1" smtClean="0">
                <a:solidFill>
                  <a:schemeClr val="accent4"/>
                </a:solidFill>
                <a:effectLst>
                  <a:outerShdw blurRad="76200" dist="12700" dir="2700000" algn="ctr" rotWithShape="0">
                    <a:schemeClr val="bg1"/>
                  </a:outerShdw>
                </a:effectLst>
                <a:latin typeface="Calibri" pitchFamily="34" charset="0"/>
                <a:cs typeface="Calibri" pitchFamily="34" charset="0"/>
              </a:rPr>
              <a:t>Technologie</a:t>
            </a:r>
            <a:endParaRPr lang="en-US" sz="1400" b="1" kern="0" dirty="0" smtClean="0">
              <a:solidFill>
                <a:schemeClr val="accent4"/>
              </a:solidFill>
              <a:effectLst>
                <a:outerShdw blurRad="76200" dist="12700" dir="2700000" algn="ctr" rotWithShape="0">
                  <a:schemeClr val="bg1"/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Pfeil nach links 26"/>
          <p:cNvSpPr/>
          <p:nvPr/>
        </p:nvSpPr>
        <p:spPr>
          <a:xfrm>
            <a:off x="5868000" y="4694885"/>
            <a:ext cx="3033413" cy="288000"/>
          </a:xfrm>
          <a:prstGeom prst="leftArrow">
            <a:avLst>
              <a:gd name="adj1" fmla="val 10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76200" dist="12700" dir="2700000" algn="tl" rotWithShape="0">
              <a:prstClr val="black">
                <a:alpha val="40000"/>
              </a:prstClr>
            </a:outerShdw>
          </a:effectLst>
          <a:scene3d>
            <a:camera prst="isometricOffAxis2Left">
              <a:rot lat="0" lon="0" rev="0"/>
            </a:camera>
            <a:lightRig rig="threePt" dir="t"/>
          </a:scene3d>
          <a:sp3d prstMaterial="matte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kern="0" dirty="0" smtClean="0">
                <a:solidFill>
                  <a:schemeClr val="accent4"/>
                </a:solidFill>
                <a:effectLst>
                  <a:outerShdw blurRad="76200" dist="12700" dir="2700000" algn="ctr" rotWithShape="0">
                    <a:schemeClr val="bg1"/>
                  </a:outerShdw>
                </a:effectLst>
                <a:latin typeface="Calibri" pitchFamily="34" charset="0"/>
                <a:cs typeface="Calibri" pitchFamily="34" charset="0"/>
              </a:rPr>
              <a:t>System-Engineering</a:t>
            </a:r>
          </a:p>
        </p:txBody>
      </p:sp>
      <p:sp>
        <p:nvSpPr>
          <p:cNvPr id="28" name="Pfeil nach links 27"/>
          <p:cNvSpPr/>
          <p:nvPr/>
        </p:nvSpPr>
        <p:spPr>
          <a:xfrm>
            <a:off x="5868000" y="5124785"/>
            <a:ext cx="3033413" cy="288000"/>
          </a:xfrm>
          <a:prstGeom prst="leftArrow">
            <a:avLst>
              <a:gd name="adj1" fmla="val 10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76200" dist="12700" dir="2700000" algn="tl" rotWithShape="0">
              <a:prstClr val="black">
                <a:alpha val="40000"/>
              </a:prstClr>
            </a:outerShdw>
          </a:effectLst>
          <a:scene3d>
            <a:camera prst="isometricOffAxis2Left">
              <a:rot lat="0" lon="0" rev="0"/>
            </a:camera>
            <a:lightRig rig="threePt" dir="t"/>
          </a:scene3d>
          <a:sp3d prstMaterial="matte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kern="0" dirty="0" err="1" smtClean="0">
                <a:solidFill>
                  <a:schemeClr val="accent4"/>
                </a:solidFill>
                <a:effectLst>
                  <a:outerShdw blurRad="76200" dist="12700" dir="2700000" algn="ctr" rotWithShape="0">
                    <a:schemeClr val="bg1"/>
                  </a:outerShdw>
                </a:effectLst>
                <a:latin typeface="Calibri" pitchFamily="34" charset="0"/>
                <a:cs typeface="Calibri" pitchFamily="34" charset="0"/>
              </a:rPr>
              <a:t>Datenanalyse</a:t>
            </a:r>
            <a:endParaRPr lang="en-US" sz="1400" b="1" kern="0" dirty="0" smtClean="0">
              <a:solidFill>
                <a:schemeClr val="accent4"/>
              </a:solidFill>
              <a:effectLst>
                <a:outerShdw blurRad="76200" dist="12700" dir="2700000" algn="ctr" rotWithShape="0">
                  <a:schemeClr val="bg1"/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Pfeil nach links 22"/>
          <p:cNvSpPr/>
          <p:nvPr/>
        </p:nvSpPr>
        <p:spPr>
          <a:xfrm>
            <a:off x="5868000" y="2975284"/>
            <a:ext cx="3033413" cy="288000"/>
          </a:xfrm>
          <a:prstGeom prst="leftArrow">
            <a:avLst>
              <a:gd name="adj1" fmla="val 10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76200" dist="12700" dir="2700000" algn="tl" rotWithShape="0">
              <a:prstClr val="black">
                <a:alpha val="40000"/>
              </a:prstClr>
            </a:outerShdw>
          </a:effectLst>
          <a:scene3d>
            <a:camera prst="isometricOffAxis2Left">
              <a:rot lat="0" lon="0" rev="0"/>
            </a:camera>
            <a:lightRig rig="threePt" dir="t"/>
          </a:scene3d>
          <a:sp3d prstMaterial="matte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kern="0" dirty="0" err="1" smtClean="0">
                <a:solidFill>
                  <a:schemeClr val="accent4"/>
                </a:solidFill>
                <a:effectLst>
                  <a:outerShdw blurRad="76200" dist="12700" dir="2700000" algn="ctr" rotWithShape="0">
                    <a:schemeClr val="bg1"/>
                  </a:outerShdw>
                </a:effectLst>
                <a:latin typeface="Calibri" pitchFamily="34" charset="0"/>
                <a:cs typeface="Calibri" pitchFamily="34" charset="0"/>
              </a:rPr>
              <a:t>Identitätsmanagement</a:t>
            </a:r>
            <a:endParaRPr lang="en-US" sz="1400" b="1" kern="0" dirty="0" smtClean="0">
              <a:solidFill>
                <a:schemeClr val="accent4"/>
              </a:solidFill>
              <a:effectLst>
                <a:outerShdw blurRad="76200" dist="12700" dir="2700000" algn="ctr" rotWithShape="0">
                  <a:schemeClr val="bg1"/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Pfeil nach links 21"/>
          <p:cNvSpPr/>
          <p:nvPr/>
        </p:nvSpPr>
        <p:spPr>
          <a:xfrm>
            <a:off x="5868000" y="2545384"/>
            <a:ext cx="3033413" cy="288000"/>
          </a:xfrm>
          <a:prstGeom prst="leftArrow">
            <a:avLst>
              <a:gd name="adj1" fmla="val 100000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76200" dist="12700" dir="2700000" algn="tl" rotWithShape="0">
              <a:prstClr val="black">
                <a:alpha val="40000"/>
              </a:prstClr>
            </a:outerShdw>
          </a:effectLst>
          <a:scene3d>
            <a:camera prst="isometricOffAxis2Left">
              <a:rot lat="0" lon="0" rev="0"/>
            </a:camera>
            <a:lightRig rig="threePt" dir="t"/>
          </a:scene3d>
          <a:sp3d prstMaterial="matte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kern="0" dirty="0" err="1" smtClean="0">
                <a:solidFill>
                  <a:schemeClr val="accent4"/>
                </a:solidFill>
                <a:effectLst>
                  <a:outerShdw blurRad="76200" dist="12700" dir="2700000" algn="ctr" rotWithShape="0">
                    <a:schemeClr val="bg1"/>
                  </a:outerShdw>
                </a:effectLst>
                <a:latin typeface="Calibri" pitchFamily="34" charset="0"/>
                <a:cs typeface="Calibri" pitchFamily="34" charset="0"/>
              </a:rPr>
              <a:t>Interoperabilität</a:t>
            </a:r>
            <a:endParaRPr lang="en-US" sz="1400" b="1" kern="0" dirty="0" smtClean="0">
              <a:solidFill>
                <a:schemeClr val="accent4"/>
              </a:solidFill>
              <a:effectLst>
                <a:outerShdw blurRad="76200" dist="12700" dir="2700000" algn="ctr" rotWithShape="0">
                  <a:schemeClr val="bg1"/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Gleichschenkliges Dreieck 15"/>
          <p:cNvSpPr/>
          <p:nvPr/>
        </p:nvSpPr>
        <p:spPr>
          <a:xfrm>
            <a:off x="282825" y="1312121"/>
            <a:ext cx="5400000" cy="906516"/>
          </a:xfrm>
          <a:prstGeom prst="triangle">
            <a:avLst>
              <a:gd name="adj" fmla="val 50000"/>
            </a:avLst>
          </a:prstGeom>
          <a:solidFill>
            <a:srgbClr val="1B9C7D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bIns="32400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Public</a:t>
            </a:r>
            <a:br>
              <a:rPr lang="en-US" b="1" kern="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</a:br>
            <a:r>
              <a:rPr lang="en-US" b="1" kern="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Innovation Management</a:t>
            </a:r>
            <a:endParaRPr lang="en-US" b="1" kern="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7759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el 74"/>
          <p:cNvSpPr>
            <a:spLocks noGrp="1"/>
          </p:cNvSpPr>
          <p:nvPr>
            <p:ph type="title"/>
          </p:nvPr>
        </p:nvSpPr>
        <p:spPr>
          <a:xfrm>
            <a:off x="439738" y="360000"/>
            <a:ext cx="8234362" cy="738905"/>
          </a:xfrm>
        </p:spPr>
        <p:txBody>
          <a:bodyPr/>
          <a:lstStyle/>
          <a:p>
            <a:pPr lvl="0"/>
            <a:r>
              <a:rPr lang="de-DE" dirty="0"/>
              <a:t>FOKUS</a:t>
            </a:r>
            <a:r>
              <a:rPr lang="de-DE" dirty="0"/>
              <a:t> Organisationsstruktur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316038"/>
            <a:ext cx="7383463" cy="422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08535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68313" y="981075"/>
            <a:ext cx="2663825" cy="2520950"/>
            <a:chOff x="468313" y="981075"/>
            <a:chExt cx="2663825" cy="2520950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68313" y="981075"/>
              <a:ext cx="2663825" cy="2520950"/>
            </a:xfrm>
            <a:prstGeom prst="rect">
              <a:avLst/>
            </a:prstGeom>
            <a:solidFill>
              <a:srgbClr val="8FA40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aphicFrame>
          <p:nvGraphicFramePr>
            <p:cNvPr id="6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5436342"/>
                </p:ext>
              </p:extLst>
            </p:nvPr>
          </p:nvGraphicFramePr>
          <p:xfrm>
            <a:off x="539750" y="1076325"/>
            <a:ext cx="2519363" cy="1341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2" r:id="rId4" imgW="7517460" imgH="3936508" progId="">
                    <p:embed/>
                  </p:oleObj>
                </mc:Choice>
                <mc:Fallback>
                  <p:oleObj r:id="rId4" imgW="7517460" imgH="393650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22" t="4298" r="9769" b="7956"/>
                        <a:stretch>
                          <a:fillRect/>
                        </a:stretch>
                      </p:blipFill>
                      <p:spPr bwMode="auto">
                        <a:xfrm>
                          <a:off x="539750" y="1076325"/>
                          <a:ext cx="2519363" cy="1341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9750" y="2414727"/>
            <a:ext cx="2662238" cy="100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indent="-23495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644650" indent="-246063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2066925" indent="-242888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2489200" indent="-242888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2946400" indent="-242888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3403600" indent="-242888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860800" indent="-242888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4318000" indent="-242888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de-DE" b="1" smtClean="0">
                <a:solidFill>
                  <a:schemeClr val="bg1"/>
                </a:solidFill>
                <a:latin typeface="Frutiger LT Com 45 Light" pitchFamily="34" charset="0"/>
              </a:rPr>
              <a:t>Gesundheit und  </a:t>
            </a:r>
            <a:br>
              <a:rPr lang="de-DE" b="1" smtClean="0">
                <a:solidFill>
                  <a:schemeClr val="bg1"/>
                </a:solidFill>
                <a:latin typeface="Frutiger LT Com 45 Light" pitchFamily="34" charset="0"/>
              </a:rPr>
            </a:br>
            <a:r>
              <a:rPr lang="de-DE" b="1" smtClean="0">
                <a:solidFill>
                  <a:schemeClr val="bg1"/>
                </a:solidFill>
                <a:latin typeface="Frutiger LT Com 45 Light" pitchFamily="34" charset="0"/>
              </a:rPr>
              <a:t>Ernährung </a:t>
            </a:r>
            <a:r>
              <a:rPr lang="de-DE" b="1" smtClean="0">
                <a:solidFill>
                  <a:schemeClr val="tx2"/>
                </a:solidFill>
                <a:latin typeface="Frutiger LT Com 45 Light" pitchFamily="34" charset="0"/>
              </a:rPr>
              <a:t> </a:t>
            </a:r>
          </a:p>
          <a:p>
            <a:pPr marL="0" indent="0"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de-DE" sz="1600" smtClean="0">
                <a:solidFill>
                  <a:schemeClr val="bg1"/>
                </a:solidFill>
              </a:rPr>
              <a:t>Bezahlbare Gesundheit</a:t>
            </a:r>
            <a:br>
              <a:rPr lang="de-DE" sz="1600" smtClean="0">
                <a:solidFill>
                  <a:schemeClr val="bg1"/>
                </a:solidFill>
              </a:rPr>
            </a:br>
            <a:endParaRPr lang="de-DE" sz="1600" dirty="0" smtClean="0">
              <a:solidFill>
                <a:schemeClr val="bg1"/>
              </a:solidFill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468313" y="260350"/>
            <a:ext cx="8207375" cy="647700"/>
          </a:xfrm>
          <a:prstGeom prst="rect">
            <a:avLst/>
          </a:prstGeom>
          <a:solidFill>
            <a:srgbClr val="4C636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611188" y="333375"/>
            <a:ext cx="80613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de-DE" sz="2400" b="1">
                <a:solidFill>
                  <a:srgbClr val="FFFFFF"/>
                </a:solidFill>
                <a:latin typeface="Frutiger LT Com 45 Light" pitchFamily="34" charset="0"/>
              </a:rPr>
              <a:t>Herausforderungen – »Märkte von Übermorgen« </a:t>
            </a:r>
            <a:br>
              <a:rPr lang="de-DE" sz="2400" b="1">
                <a:solidFill>
                  <a:srgbClr val="FFFFFF"/>
                </a:solidFill>
                <a:latin typeface="Frutiger LT Com 45 Light" pitchFamily="34" charset="0"/>
              </a:rPr>
            </a:br>
            <a:endParaRPr lang="de-DE" sz="2400" b="1">
              <a:solidFill>
                <a:srgbClr val="FFFFFF"/>
              </a:solidFill>
              <a:latin typeface="Frutiger LT Com 45 Light" pitchFamily="34" charset="0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3203575" y="981075"/>
            <a:ext cx="2736850" cy="2520950"/>
            <a:chOff x="3203575" y="981075"/>
            <a:chExt cx="2736850" cy="2520950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3203575" y="981075"/>
              <a:ext cx="2736850" cy="25209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12" name="Gruppieren 11"/>
            <p:cNvGrpSpPr/>
            <p:nvPr/>
          </p:nvGrpSpPr>
          <p:grpSpPr>
            <a:xfrm>
              <a:off x="3276600" y="1077913"/>
              <a:ext cx="2590800" cy="2274887"/>
              <a:chOff x="3276600" y="1077913"/>
              <a:chExt cx="2590800" cy="2274887"/>
            </a:xfrm>
          </p:grpSpPr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3276600" y="2414728"/>
                <a:ext cx="2590800" cy="938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Schutz und Sicherheit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>
                    <a:solidFill>
                      <a:srgbClr val="FFFFFF"/>
                    </a:solidFill>
                  </a:rPr>
                  <a:t>Erkennen und Beherrschen von Katastrophen</a:t>
                </a:r>
                <a:br>
                  <a:rPr lang="de-DE" sz="1600" dirty="0">
                    <a:solidFill>
                      <a:srgbClr val="FFFFFF"/>
                    </a:solidFill>
                  </a:rPr>
                </a:br>
                <a:r>
                  <a:rPr lang="de-DE" b="1" dirty="0">
                    <a:solidFill>
                      <a:srgbClr val="179C7D"/>
                    </a:solidFill>
                    <a:latin typeface="Frutiger LT Com 45 Light" pitchFamily="34" charset="0"/>
                  </a:rPr>
                  <a:t> </a:t>
                </a:r>
              </a:p>
            </p:txBody>
          </p:sp>
          <p:graphicFrame>
            <p:nvGraphicFramePr>
              <p:cNvPr id="14" name="Object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9840541"/>
                  </p:ext>
                </p:extLst>
              </p:nvPr>
            </p:nvGraphicFramePr>
            <p:xfrm>
              <a:off x="3276600" y="1077913"/>
              <a:ext cx="2590800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23" r:id="rId6" imgW="7060317" imgH="3860317" progId="">
                      <p:embed/>
                    </p:oleObj>
                  </mc:Choice>
                  <mc:Fallback>
                    <p:oleObj r:id="rId6" imgW="7060317" imgH="3860317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4436" t="5223" r="6163" b="7648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76600" y="1077913"/>
                            <a:ext cx="2590800" cy="1343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5" name="Gruppieren 14"/>
          <p:cNvGrpSpPr/>
          <p:nvPr/>
        </p:nvGrpSpPr>
        <p:grpSpPr>
          <a:xfrm>
            <a:off x="468313" y="3571875"/>
            <a:ext cx="2663825" cy="2520950"/>
            <a:chOff x="468313" y="3571875"/>
            <a:chExt cx="2663825" cy="2520950"/>
          </a:xfrm>
        </p:grpSpPr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468313" y="3571875"/>
              <a:ext cx="2663825" cy="2520950"/>
            </a:xfrm>
            <a:prstGeom prst="rect">
              <a:avLst/>
            </a:prstGeom>
            <a:solidFill>
              <a:srgbClr val="29286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17" name="Gruppieren 16"/>
            <p:cNvGrpSpPr/>
            <p:nvPr/>
          </p:nvGrpSpPr>
          <p:grpSpPr>
            <a:xfrm>
              <a:off x="541338" y="3643313"/>
              <a:ext cx="2519362" cy="1864023"/>
              <a:chOff x="541338" y="3643313"/>
              <a:chExt cx="2519362" cy="1864023"/>
            </a:xfrm>
          </p:grpSpPr>
          <p:sp>
            <p:nvSpPr>
              <p:cNvPr id="18" name="Rectangle 5"/>
              <p:cNvSpPr>
                <a:spLocks noChangeArrowheads="1"/>
              </p:cNvSpPr>
              <p:nvPr/>
            </p:nvSpPr>
            <p:spPr bwMode="auto">
              <a:xfrm>
                <a:off x="541338" y="4977111"/>
                <a:ext cx="2303462" cy="530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Information und Kommunikation 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>
                    <a:solidFill>
                      <a:srgbClr val="000000"/>
                    </a:solidFill>
                  </a:rPr>
                  <a:t/>
                </a:r>
                <a:br>
                  <a:rPr lang="de-DE" sz="1600" dirty="0">
                    <a:solidFill>
                      <a:srgbClr val="000000"/>
                    </a:solidFill>
                  </a:rPr>
                </a:br>
                <a:endParaRPr lang="de-DE" sz="1600" dirty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9" name="Object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1048732"/>
                  </p:ext>
                </p:extLst>
              </p:nvPr>
            </p:nvGraphicFramePr>
            <p:xfrm>
              <a:off x="541338" y="3643313"/>
              <a:ext cx="2519362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24" r:id="rId8" imgW="7022222" imgH="3365079" progId="">
                      <p:embed/>
                    </p:oleObj>
                  </mc:Choice>
                  <mc:Fallback>
                    <p:oleObj r:id="rId8" imgW="7022222" imgH="3365079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299" t="7916" r="20805" b="13266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1338" y="3643313"/>
                            <a:ext cx="2519362" cy="1343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0" name="Gruppieren 19"/>
          <p:cNvGrpSpPr/>
          <p:nvPr/>
        </p:nvGrpSpPr>
        <p:grpSpPr>
          <a:xfrm>
            <a:off x="6011863" y="981075"/>
            <a:ext cx="2663825" cy="2520950"/>
            <a:chOff x="6011863" y="981075"/>
            <a:chExt cx="2663825" cy="2520950"/>
          </a:xfrm>
        </p:grpSpPr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6011863" y="981075"/>
              <a:ext cx="2663825" cy="25209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22" name="Gruppieren 21"/>
            <p:cNvGrpSpPr/>
            <p:nvPr/>
          </p:nvGrpSpPr>
          <p:grpSpPr>
            <a:xfrm>
              <a:off x="6083300" y="1054100"/>
              <a:ext cx="2519363" cy="2447924"/>
              <a:chOff x="6083300" y="1054100"/>
              <a:chExt cx="2519363" cy="2447924"/>
            </a:xfrm>
          </p:grpSpPr>
          <p:sp>
            <p:nvSpPr>
              <p:cNvPr id="23" name="Rectangle 6"/>
              <p:cNvSpPr>
                <a:spLocks noChangeArrowheads="1"/>
              </p:cNvSpPr>
              <p:nvPr/>
            </p:nvSpPr>
            <p:spPr bwMode="auto">
              <a:xfrm>
                <a:off x="6083300" y="2414727"/>
                <a:ext cx="2447925" cy="1087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Mobilität und Verkehr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 smtClean="0">
                    <a:solidFill>
                      <a:srgbClr val="FFFFFF"/>
                    </a:solidFill>
                  </a:rPr>
                  <a:t>Emissionsarme, </a:t>
                </a:r>
                <a:r>
                  <a:rPr lang="de-DE" sz="1600" dirty="0">
                    <a:solidFill>
                      <a:srgbClr val="FFFFFF"/>
                    </a:solidFill>
                  </a:rPr>
                  <a:t>zuverlässige Mobilität in urbanen Räumen </a:t>
                </a:r>
                <a:br>
                  <a:rPr lang="de-DE" sz="1600" dirty="0">
                    <a:solidFill>
                      <a:srgbClr val="FFFFFF"/>
                    </a:solidFill>
                  </a:rPr>
                </a:br>
                <a:endParaRPr lang="de-DE" sz="1600" dirty="0">
                  <a:solidFill>
                    <a:srgbClr val="FFFFFF"/>
                  </a:solidFill>
                </a:endParaRPr>
              </a:p>
            </p:txBody>
          </p:sp>
          <p:graphicFrame>
            <p:nvGraphicFramePr>
              <p:cNvPr id="24" name="Object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1729417"/>
                  </p:ext>
                </p:extLst>
              </p:nvPr>
            </p:nvGraphicFramePr>
            <p:xfrm>
              <a:off x="6083300" y="1054100"/>
              <a:ext cx="2519363" cy="13414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25" r:id="rId10" imgW="6793651" imgH="3860317" progId="">
                      <p:embed/>
                    </p:oleObj>
                  </mc:Choice>
                  <mc:Fallback>
                    <p:oleObj r:id="rId10" imgW="6793651" imgH="3860317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147" t="3731" r="1779" b="6248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83300" y="1054100"/>
                            <a:ext cx="2519363" cy="13414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5" name="Gruppieren 24"/>
          <p:cNvGrpSpPr/>
          <p:nvPr/>
        </p:nvGrpSpPr>
        <p:grpSpPr>
          <a:xfrm>
            <a:off x="3203575" y="3571875"/>
            <a:ext cx="2736850" cy="2520950"/>
            <a:chOff x="3203575" y="3571875"/>
            <a:chExt cx="2736850" cy="2520950"/>
          </a:xfrm>
        </p:grpSpPr>
        <p:sp>
          <p:nvSpPr>
            <p:cNvPr id="26" name="Rectangle 3"/>
            <p:cNvSpPr>
              <a:spLocks noChangeArrowheads="1"/>
            </p:cNvSpPr>
            <p:nvPr/>
          </p:nvSpPr>
          <p:spPr bwMode="auto">
            <a:xfrm>
              <a:off x="3203575" y="3571875"/>
              <a:ext cx="2736850" cy="2520950"/>
            </a:xfrm>
            <a:prstGeom prst="rect">
              <a:avLst/>
            </a:prstGeom>
            <a:solidFill>
              <a:srgbClr val="771C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27" name="Gruppieren 26"/>
            <p:cNvGrpSpPr/>
            <p:nvPr/>
          </p:nvGrpSpPr>
          <p:grpSpPr>
            <a:xfrm>
              <a:off x="3276600" y="3644900"/>
              <a:ext cx="2590800" cy="2447925"/>
              <a:chOff x="3276600" y="3644900"/>
              <a:chExt cx="2590800" cy="2447925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3276600" y="4977111"/>
                <a:ext cx="2590800" cy="11157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Energie und Wohnen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>
                    <a:solidFill>
                      <a:srgbClr val="FFFFFF"/>
                    </a:solidFill>
                  </a:rPr>
                  <a:t>Verlustarme Erzeugung, Verteilung und Nutzung elektrischer Energie </a:t>
                </a:r>
              </a:p>
            </p:txBody>
          </p:sp>
          <p:graphicFrame>
            <p:nvGraphicFramePr>
              <p:cNvPr id="29" name="Object 2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8758648"/>
                  </p:ext>
                </p:extLst>
              </p:nvPr>
            </p:nvGraphicFramePr>
            <p:xfrm>
              <a:off x="3276600" y="3644900"/>
              <a:ext cx="2590800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26" r:id="rId12" imgW="7441270" imgH="4012698" progId="">
                      <p:embed/>
                    </p:oleObj>
                  </mc:Choice>
                  <mc:Fallback>
                    <p:oleObj r:id="rId12" imgW="7441270" imgH="4012698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742" t="7446" r="10049" b="9331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76600" y="3644900"/>
                            <a:ext cx="2590800" cy="1343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0" name="Gruppieren 29"/>
          <p:cNvGrpSpPr/>
          <p:nvPr/>
        </p:nvGrpSpPr>
        <p:grpSpPr>
          <a:xfrm>
            <a:off x="6011863" y="3571875"/>
            <a:ext cx="2663825" cy="2563812"/>
            <a:chOff x="6011863" y="3571875"/>
            <a:chExt cx="2663825" cy="2563812"/>
          </a:xfrm>
        </p:grpSpPr>
        <p:sp>
          <p:nvSpPr>
            <p:cNvPr id="31" name="Rectangle 2"/>
            <p:cNvSpPr>
              <a:spLocks noChangeArrowheads="1"/>
            </p:cNvSpPr>
            <p:nvPr/>
          </p:nvSpPr>
          <p:spPr bwMode="auto">
            <a:xfrm>
              <a:off x="6011863" y="3571875"/>
              <a:ext cx="2663825" cy="2520950"/>
            </a:xfrm>
            <a:prstGeom prst="rect">
              <a:avLst/>
            </a:prstGeom>
            <a:solidFill>
              <a:srgbClr val="6A734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32" name="Gruppieren 31"/>
            <p:cNvGrpSpPr/>
            <p:nvPr/>
          </p:nvGrpSpPr>
          <p:grpSpPr>
            <a:xfrm>
              <a:off x="6084888" y="3644900"/>
              <a:ext cx="2519362" cy="2490787"/>
              <a:chOff x="6084888" y="3644900"/>
              <a:chExt cx="2519362" cy="2490787"/>
            </a:xfrm>
          </p:grpSpPr>
          <p:sp>
            <p:nvSpPr>
              <p:cNvPr id="33" name="Rectangle 8"/>
              <p:cNvSpPr>
                <a:spLocks noChangeArrowheads="1"/>
              </p:cNvSpPr>
              <p:nvPr/>
            </p:nvSpPr>
            <p:spPr bwMode="auto">
              <a:xfrm>
                <a:off x="6084888" y="4977110"/>
                <a:ext cx="2447925" cy="11585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Produktion und Umwelt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>
                    <a:solidFill>
                      <a:srgbClr val="FFFFFF"/>
                    </a:solidFill>
                  </a:rPr>
                  <a:t>Produzieren in Kreisläufen </a:t>
                </a: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 </a:t>
                </a:r>
                <a:b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</a:br>
                <a:endParaRPr lang="de-DE" b="1" dirty="0">
                  <a:solidFill>
                    <a:srgbClr val="FFFFFF"/>
                  </a:solidFill>
                  <a:latin typeface="Frutiger LT Com 45 Light" pitchFamily="34" charset="0"/>
                </a:endParaRPr>
              </a:p>
            </p:txBody>
          </p:sp>
          <p:graphicFrame>
            <p:nvGraphicFramePr>
              <p:cNvPr id="34" name="Object 2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9442033"/>
                  </p:ext>
                </p:extLst>
              </p:nvPr>
            </p:nvGraphicFramePr>
            <p:xfrm>
              <a:off x="6084888" y="3644900"/>
              <a:ext cx="2519362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27" r:id="rId14" imgW="7822222" imgH="3974603" progId="">
                      <p:embed/>
                    </p:oleObj>
                  </mc:Choice>
                  <mc:Fallback>
                    <p:oleObj r:id="rId14" imgW="7822222" imgH="3974603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114" t="3986" r="10677" b="8786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84888" y="3644900"/>
                            <a:ext cx="2519362" cy="1343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5" name="Text Box 8"/>
          <p:cNvSpPr txBox="1">
            <a:spLocks noChangeArrowheads="1"/>
          </p:cNvSpPr>
          <p:nvPr/>
        </p:nvSpPr>
        <p:spPr bwMode="auto">
          <a:xfrm rot="16200000">
            <a:off x="-713919" y="4923250"/>
            <a:ext cx="223142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z="700" dirty="0" smtClean="0">
                <a:solidFill>
                  <a:srgbClr val="A8AFAF"/>
                </a:solidFill>
              </a:rPr>
              <a:t>Fotos © </a:t>
            </a:r>
            <a:r>
              <a:rPr lang="de-DE" sz="700" dirty="0">
                <a:solidFill>
                  <a:srgbClr val="A8AFAF"/>
                </a:solidFill>
              </a:rPr>
              <a:t>Fraunhofer </a:t>
            </a:r>
          </a:p>
        </p:txBody>
      </p:sp>
    </p:spTree>
    <p:extLst>
      <p:ext uri="{BB962C8B-B14F-4D97-AF65-F5344CB8AC3E}">
        <p14:creationId xmlns:p14="http://schemas.microsoft.com/office/powerpoint/2010/main" val="4223450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8"/>
          <p:cNvSpPr>
            <a:spLocks noChangeArrowheads="1"/>
          </p:cNvSpPr>
          <p:nvPr/>
        </p:nvSpPr>
        <p:spPr bwMode="auto">
          <a:xfrm>
            <a:off x="347663" y="5259388"/>
            <a:ext cx="3527425" cy="625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 sz="1600" b="1">
              <a:solidFill>
                <a:srgbClr val="000000"/>
              </a:solidFill>
              <a:latin typeface="Frutiger LT Com 45 Light" pitchFamily="34" charset="0"/>
            </a:endParaRPr>
          </a:p>
        </p:txBody>
      </p:sp>
      <p:pic>
        <p:nvPicPr>
          <p:cNvPr id="7171" name="Picture 14" descr="umwelt_leitmotiv_2_uv;property=origin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3" y="1176338"/>
            <a:ext cx="2247900" cy="22526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1" descr="Flugperspektive_257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22363" y="2986088"/>
            <a:ext cx="2714625" cy="2314575"/>
          </a:xfrm>
          <a:prstGeom prst="rect">
            <a:avLst/>
          </a:prstGeom>
          <a:noFill/>
          <a:ln w="9525">
            <a:solidFill>
              <a:schemeClr val="accent3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73" name="Picture 23" descr="Dsc00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238" y="1431925"/>
            <a:ext cx="2660650" cy="20335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Rectangle 5"/>
          <p:cNvSpPr>
            <a:spLocks noChangeArrowheads="1"/>
          </p:cNvSpPr>
          <p:nvPr/>
        </p:nvSpPr>
        <p:spPr bwMode="auto">
          <a:xfrm>
            <a:off x="468313" y="5151438"/>
            <a:ext cx="41592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endParaRPr lang="de-DE" b="1">
              <a:solidFill>
                <a:srgbClr val="000000"/>
              </a:solidFill>
              <a:latin typeface="Frutiger LT Com 45 Light" pitchFamily="34" charset="0"/>
            </a:endParaRPr>
          </a:p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r>
              <a:rPr lang="de-DE" b="1">
                <a:solidFill>
                  <a:srgbClr val="000000"/>
                </a:solidFill>
                <a:latin typeface="Frutiger LT Com 45 Light" pitchFamily="34" charset="0"/>
              </a:rPr>
              <a:t>Positive Urbanität</a:t>
            </a:r>
          </a:p>
        </p:txBody>
      </p:sp>
      <p:sp>
        <p:nvSpPr>
          <p:cNvPr id="7175" name="Rectangle 5"/>
          <p:cNvSpPr>
            <a:spLocks noChangeArrowheads="1"/>
          </p:cNvSpPr>
          <p:nvPr/>
        </p:nvSpPr>
        <p:spPr bwMode="auto">
          <a:xfrm>
            <a:off x="468313" y="973138"/>
            <a:ext cx="41624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endParaRPr lang="de-DE" b="1">
              <a:solidFill>
                <a:srgbClr val="000000"/>
              </a:solidFill>
              <a:latin typeface="Frutiger LT Com 45 Light" pitchFamily="34" charset="0"/>
            </a:endParaRPr>
          </a:p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r>
              <a:rPr lang="de-DE" b="1">
                <a:solidFill>
                  <a:srgbClr val="000000"/>
                </a:solidFill>
                <a:latin typeface="Frutiger LT Com 45 Light" pitchFamily="34" charset="0"/>
              </a:rPr>
              <a:t>Lebenswerte Stadt</a:t>
            </a:r>
          </a:p>
        </p:txBody>
      </p:sp>
      <p:pic>
        <p:nvPicPr>
          <p:cNvPr id="7176" name="Picture 25" descr="photocase62899869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38" y="3622675"/>
            <a:ext cx="2060575" cy="22621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Inhaltsplatzhalter 1"/>
          <p:cNvSpPr>
            <a:spLocks noGrp="1"/>
          </p:cNvSpPr>
          <p:nvPr/>
        </p:nvSpPr>
        <p:spPr bwMode="auto">
          <a:xfrm>
            <a:off x="573088" y="1628775"/>
            <a:ext cx="8223250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 eaLnBrk="0" hangingPunct="0">
              <a:spcAft>
                <a:spcPct val="40000"/>
              </a:spcAft>
              <a:buClr>
                <a:srgbClr val="179C7D"/>
              </a:buClr>
              <a:buFont typeface="Wingdings" pitchFamily="2" charset="2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717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/>
          <a:stretch>
            <a:fillRect/>
          </a:stretch>
        </p:blipFill>
        <p:spPr bwMode="auto">
          <a:xfrm>
            <a:off x="582613" y="1685925"/>
            <a:ext cx="3181350" cy="12493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Grafik 20" descr="Alter+Jugend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113" y="3482975"/>
            <a:ext cx="1962150" cy="13144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16" descr="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3" y="4038600"/>
            <a:ext cx="1449387" cy="15541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uppieren 2"/>
          <p:cNvGrpSpPr/>
          <p:nvPr/>
        </p:nvGrpSpPr>
        <p:grpSpPr>
          <a:xfrm>
            <a:off x="2286000" y="2796533"/>
            <a:ext cx="4572000" cy="1264934"/>
            <a:chOff x="2614613" y="2515206"/>
            <a:chExt cx="4572000" cy="1264934"/>
          </a:xfrm>
        </p:grpSpPr>
        <p:sp>
          <p:nvSpPr>
            <p:cNvPr id="2" name="Abgerundetes Rechteck 1"/>
            <p:cNvSpPr/>
            <p:nvPr/>
          </p:nvSpPr>
          <p:spPr>
            <a:xfrm>
              <a:off x="2744412" y="2515206"/>
              <a:ext cx="4416671" cy="126493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defRPr/>
              </a:pPr>
              <a:endParaRPr lang="de-DE" smtClean="0">
                <a:solidFill>
                  <a:srgbClr val="FFFFFF"/>
                </a:solidFill>
              </a:endParaRPr>
            </a:p>
          </p:txBody>
        </p:sp>
        <p:sp>
          <p:nvSpPr>
            <p:cNvPr id="7186" name="Rechteck 2"/>
            <p:cNvSpPr>
              <a:spLocks noChangeArrowheads="1"/>
            </p:cNvSpPr>
            <p:nvPr/>
          </p:nvSpPr>
          <p:spPr bwMode="auto">
            <a:xfrm>
              <a:off x="2614613" y="2555875"/>
              <a:ext cx="4572000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accent3"/>
                  </a:solidFill>
                </a:rPr>
                <a:t>Im Jahr 2050 fahren wir in </a:t>
              </a:r>
            </a:p>
            <a:p>
              <a:pPr algn="ctr"/>
              <a:r>
                <a:rPr lang="de-DE" sz="2400" dirty="0">
                  <a:solidFill>
                    <a:schemeClr val="accent3"/>
                  </a:solidFill>
                </a:rPr>
                <a:t>den </a:t>
              </a:r>
              <a:r>
                <a:rPr lang="de-DE" sz="2400" dirty="0" smtClean="0">
                  <a:solidFill>
                    <a:schemeClr val="accent3"/>
                  </a:solidFill>
                </a:rPr>
                <a:t>Städten </a:t>
              </a:r>
              <a:r>
                <a:rPr lang="de-DE" sz="2400" dirty="0">
                  <a:solidFill>
                    <a:schemeClr val="accent3"/>
                  </a:solidFill>
                </a:rPr>
                <a:t>nur noch rein </a:t>
              </a:r>
            </a:p>
            <a:p>
              <a:pPr algn="ctr"/>
              <a:r>
                <a:rPr lang="de-DE" sz="2400" dirty="0">
                  <a:solidFill>
                    <a:schemeClr val="accent3"/>
                  </a:solidFill>
                </a:rPr>
                <a:t>e</a:t>
              </a:r>
              <a:r>
                <a:rPr lang="de-DE" sz="2400" dirty="0" smtClean="0">
                  <a:solidFill>
                    <a:schemeClr val="accent3"/>
                  </a:solidFill>
                </a:rPr>
                <a:t>lektrisch</a:t>
              </a:r>
              <a:r>
                <a:rPr lang="de-DE" sz="2400" dirty="0">
                  <a:solidFill>
                    <a:schemeClr val="accent3"/>
                  </a:solidFill>
                </a:rPr>
                <a:t>!</a:t>
              </a:r>
            </a:p>
          </p:txBody>
        </p:sp>
      </p:grpSp>
      <p:sp>
        <p:nvSpPr>
          <p:cNvPr id="7187" name="Rectangle 5"/>
          <p:cNvSpPr>
            <a:spLocks noChangeArrowheads="1"/>
          </p:cNvSpPr>
          <p:nvPr/>
        </p:nvSpPr>
        <p:spPr bwMode="auto">
          <a:xfrm>
            <a:off x="5821363" y="715963"/>
            <a:ext cx="4160837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endParaRPr lang="de-DE" b="1">
              <a:solidFill>
                <a:srgbClr val="000000"/>
              </a:solidFill>
              <a:latin typeface="Frutiger LT Com 45 Light" pitchFamily="34" charset="0"/>
            </a:endParaRPr>
          </a:p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r>
              <a:rPr lang="de-DE" b="1">
                <a:solidFill>
                  <a:srgbClr val="000000"/>
                </a:solidFill>
                <a:latin typeface="Frutiger LT Com 45 Light" pitchFamily="34" charset="0"/>
              </a:rPr>
              <a:t>Nachhaltige Stadt</a:t>
            </a:r>
          </a:p>
        </p:txBody>
      </p:sp>
      <p:sp>
        <p:nvSpPr>
          <p:cNvPr id="7188" name="Rectangle 5"/>
          <p:cNvSpPr>
            <a:spLocks noChangeArrowheads="1"/>
          </p:cNvSpPr>
          <p:nvPr/>
        </p:nvSpPr>
        <p:spPr bwMode="auto">
          <a:xfrm>
            <a:off x="6046788" y="5284788"/>
            <a:ext cx="4160837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endParaRPr lang="de-DE" b="1">
              <a:solidFill>
                <a:srgbClr val="000000"/>
              </a:solidFill>
              <a:latin typeface="Frutiger LT Com 45 Light" pitchFamily="34" charset="0"/>
            </a:endParaRPr>
          </a:p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r>
              <a:rPr lang="de-DE" b="1">
                <a:solidFill>
                  <a:srgbClr val="000000"/>
                </a:solidFill>
                <a:latin typeface="Frutiger LT Com 45 Light" pitchFamily="34" charset="0"/>
              </a:rPr>
              <a:t>Vernetzte Stadt</a:t>
            </a:r>
          </a:p>
        </p:txBody>
      </p:sp>
      <p:sp>
        <p:nvSpPr>
          <p:cNvPr id="19" name="Titel 1"/>
          <p:cNvSpPr txBox="1">
            <a:spLocks/>
          </p:cNvSpPr>
          <p:nvPr/>
        </p:nvSpPr>
        <p:spPr bwMode="auto">
          <a:xfrm>
            <a:off x="612775" y="390525"/>
            <a:ext cx="82232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de-DE" dirty="0"/>
              <a:t>Die</a:t>
            </a:r>
            <a:r>
              <a:rPr lang="de-DE" dirty="0"/>
              <a:t> Elektromobile Stadt</a:t>
            </a:r>
          </a:p>
        </p:txBody>
      </p: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460375" y="1244600"/>
            <a:ext cx="698500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2050</a:t>
            </a:r>
          </a:p>
        </p:txBody>
      </p:sp>
      <p:sp>
        <p:nvSpPr>
          <p:cNvPr id="22" name="Rechteck 21"/>
          <p:cNvSpPr/>
          <p:nvPr/>
        </p:nvSpPr>
        <p:spPr>
          <a:xfrm>
            <a:off x="460375" y="4767263"/>
            <a:ext cx="696913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Heute</a:t>
            </a:r>
          </a:p>
        </p:txBody>
      </p:sp>
      <p:sp>
        <p:nvSpPr>
          <p:cNvPr id="23" name="Rechteck 22"/>
          <p:cNvSpPr/>
          <p:nvPr/>
        </p:nvSpPr>
        <p:spPr>
          <a:xfrm>
            <a:off x="460375" y="3887788"/>
            <a:ext cx="698500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2020</a:t>
            </a:r>
          </a:p>
        </p:txBody>
      </p:sp>
      <p:sp>
        <p:nvSpPr>
          <p:cNvPr id="24" name="Rechteck 23"/>
          <p:cNvSpPr/>
          <p:nvPr/>
        </p:nvSpPr>
        <p:spPr>
          <a:xfrm>
            <a:off x="460375" y="3006725"/>
            <a:ext cx="698500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2030</a:t>
            </a:r>
          </a:p>
        </p:txBody>
      </p:sp>
      <p:sp>
        <p:nvSpPr>
          <p:cNvPr id="25" name="Rechteck 24"/>
          <p:cNvSpPr/>
          <p:nvPr/>
        </p:nvSpPr>
        <p:spPr>
          <a:xfrm>
            <a:off x="460375" y="2125663"/>
            <a:ext cx="698500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2040</a:t>
            </a:r>
          </a:p>
        </p:txBody>
      </p:sp>
      <p:sp>
        <p:nvSpPr>
          <p:cNvPr id="33" name="Gleichschenkliges Dreieck 32"/>
          <p:cNvSpPr/>
          <p:nvPr/>
        </p:nvSpPr>
        <p:spPr>
          <a:xfrm>
            <a:off x="612775" y="1817688"/>
            <a:ext cx="392113" cy="9366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8201" name="Picture 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763" y="5448300"/>
            <a:ext cx="1882775" cy="56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Rechteck 53"/>
          <p:cNvSpPr/>
          <p:nvPr/>
        </p:nvSpPr>
        <p:spPr>
          <a:xfrm>
            <a:off x="2316466" y="4768850"/>
            <a:ext cx="1798637" cy="792163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Elektromobilität in Modellregionen &amp; Schaufenstern</a:t>
            </a:r>
          </a:p>
        </p:txBody>
      </p:sp>
      <p:sp>
        <p:nvSpPr>
          <p:cNvPr id="55" name="Rechteck 54"/>
          <p:cNvSpPr/>
          <p:nvPr/>
        </p:nvSpPr>
        <p:spPr>
          <a:xfrm>
            <a:off x="2792118" y="3848100"/>
            <a:ext cx="1800225" cy="790575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E-Flotten-Stadt</a:t>
            </a:r>
          </a:p>
        </p:txBody>
      </p:sp>
      <p:sp>
        <p:nvSpPr>
          <p:cNvPr id="56" name="Rechteck 55"/>
          <p:cNvSpPr/>
          <p:nvPr/>
        </p:nvSpPr>
        <p:spPr>
          <a:xfrm>
            <a:off x="3161554" y="2941638"/>
            <a:ext cx="1800225" cy="79216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Vernetzte intermodale Stadt</a:t>
            </a:r>
          </a:p>
        </p:txBody>
      </p:sp>
      <p:sp>
        <p:nvSpPr>
          <p:cNvPr id="57" name="Rechteck 56"/>
          <p:cNvSpPr/>
          <p:nvPr/>
        </p:nvSpPr>
        <p:spPr>
          <a:xfrm>
            <a:off x="3551319" y="2028825"/>
            <a:ext cx="1800225" cy="790575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Gemeinschaftliche Stadt</a:t>
            </a:r>
          </a:p>
        </p:txBody>
      </p:sp>
      <p:sp>
        <p:nvSpPr>
          <p:cNvPr id="58" name="Rechteck 57"/>
          <p:cNvSpPr>
            <a:spLocks/>
          </p:cNvSpPr>
          <p:nvPr/>
        </p:nvSpPr>
        <p:spPr>
          <a:xfrm>
            <a:off x="3802063" y="1114425"/>
            <a:ext cx="1800225" cy="792163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Elektromobile Stadt</a:t>
            </a:r>
          </a:p>
        </p:txBody>
      </p:sp>
      <p:sp>
        <p:nvSpPr>
          <p:cNvPr id="59" name="Richtungspfeil 58"/>
          <p:cNvSpPr/>
          <p:nvPr/>
        </p:nvSpPr>
        <p:spPr>
          <a:xfrm>
            <a:off x="4105099" y="4757737"/>
            <a:ext cx="3240087" cy="792163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Erste Projekte und Konzepte werden in den Modellregionen, Modellprojekten &amp; Schaufenstern umgesetzt</a:t>
            </a:r>
          </a:p>
        </p:txBody>
      </p:sp>
      <p:sp>
        <p:nvSpPr>
          <p:cNvPr id="60" name="Richtungspfeil 59"/>
          <p:cNvSpPr/>
          <p:nvPr/>
        </p:nvSpPr>
        <p:spPr>
          <a:xfrm>
            <a:off x="4601750" y="3848100"/>
            <a:ext cx="3240088" cy="790575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Erste Verbreitung von Elektromobilen Konzepten in betrieblichen und kommunalen Flotten</a:t>
            </a:r>
          </a:p>
        </p:txBody>
      </p:sp>
      <p:sp>
        <p:nvSpPr>
          <p:cNvPr id="61" name="Richtungspfeil 60"/>
          <p:cNvSpPr/>
          <p:nvPr/>
        </p:nvSpPr>
        <p:spPr>
          <a:xfrm>
            <a:off x="4972774" y="2948781"/>
            <a:ext cx="3238500" cy="792162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Klassische Elektromobilität (Schiene), ÖPNV allgemein sowie neue Formen der Elektromobilität sind eng miteinander verzahnt</a:t>
            </a:r>
          </a:p>
        </p:txBody>
      </p:sp>
      <p:sp>
        <p:nvSpPr>
          <p:cNvPr id="62" name="Richtungspfeil 61"/>
          <p:cNvSpPr/>
          <p:nvPr/>
        </p:nvSpPr>
        <p:spPr>
          <a:xfrm>
            <a:off x="5359495" y="2028824"/>
            <a:ext cx="3240087" cy="790575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Mobilitätsressourcen (Fahrzeuge, Daten, Infrastruktur) werden gemein-</a:t>
            </a:r>
            <a:r>
              <a:rPr lang="de-DE" sz="1200" dirty="0" err="1">
                <a:solidFill>
                  <a:srgbClr val="000000"/>
                </a:solidFill>
              </a:rPr>
              <a:t>schaftlich</a:t>
            </a:r>
            <a:r>
              <a:rPr lang="de-DE" sz="1200" dirty="0">
                <a:solidFill>
                  <a:srgbClr val="000000"/>
                </a:solidFill>
              </a:rPr>
              <a:t> genutzt und sind zu großen Teilen </a:t>
            </a:r>
            <a:r>
              <a:rPr lang="de-DE" sz="1200" dirty="0" err="1">
                <a:solidFill>
                  <a:srgbClr val="000000"/>
                </a:solidFill>
              </a:rPr>
              <a:t>elektromobil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63" name="Richtungspfeil 62"/>
          <p:cNvSpPr/>
          <p:nvPr/>
        </p:nvSpPr>
        <p:spPr>
          <a:xfrm>
            <a:off x="5610239" y="1113702"/>
            <a:ext cx="3240087" cy="792163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Die Fahrzeuge im urbanen Raum sind rein elektrisch. Die Städte sind optimal + emissionsfrei in der Region vernetzt</a:t>
            </a:r>
          </a:p>
        </p:txBody>
      </p:sp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39888" y="3856038"/>
            <a:ext cx="1162050" cy="7747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82700" y="4779963"/>
            <a:ext cx="1027113" cy="76993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1" name="Picture 4"/>
          <p:cNvPicPr>
            <a:picLocks noChangeAspect="1" noChangeArrowheads="1"/>
          </p:cNvPicPr>
          <p:nvPr/>
        </p:nvPicPr>
        <p:blipFill rotWithShape="1">
          <a:blip r:embed="rId7"/>
          <a:srcRect r="5637"/>
          <a:stretch/>
        </p:blipFill>
        <p:spPr bwMode="auto">
          <a:xfrm>
            <a:off x="2435225" y="2051050"/>
            <a:ext cx="1122363" cy="76835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2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985963" y="2955925"/>
            <a:ext cx="1169987" cy="7778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3" name="Picture 7"/>
          <p:cNvPicPr>
            <a:picLocks noChangeAspect="1" noChangeArrowheads="1"/>
          </p:cNvPicPr>
          <p:nvPr/>
        </p:nvPicPr>
        <p:blipFill rotWithShape="1">
          <a:blip r:embed="rId9"/>
          <a:srcRect/>
          <a:stretch/>
        </p:blipFill>
        <p:spPr bwMode="auto">
          <a:xfrm>
            <a:off x="2865438" y="1119188"/>
            <a:ext cx="936625" cy="787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76" name="Gleichschenkliges Dreieck 75"/>
          <p:cNvSpPr/>
          <p:nvPr/>
        </p:nvSpPr>
        <p:spPr>
          <a:xfrm>
            <a:off x="612775" y="2695575"/>
            <a:ext cx="392113" cy="9366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7" name="Gleichschenkliges Dreieck 76"/>
          <p:cNvSpPr/>
          <p:nvPr/>
        </p:nvSpPr>
        <p:spPr>
          <a:xfrm>
            <a:off x="612775" y="3609975"/>
            <a:ext cx="392113" cy="9366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8" name="Gleichschenkliges Dreieck 77"/>
          <p:cNvSpPr/>
          <p:nvPr/>
        </p:nvSpPr>
        <p:spPr>
          <a:xfrm>
            <a:off x="611188" y="4464050"/>
            <a:ext cx="392112" cy="9366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8220" name="Rechteck 1"/>
          <p:cNvSpPr>
            <a:spLocks noChangeArrowheads="1"/>
          </p:cNvSpPr>
          <p:nvPr/>
        </p:nvSpPr>
        <p:spPr bwMode="auto">
          <a:xfrm>
            <a:off x="349250" y="5762625"/>
            <a:ext cx="65071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de-DE" sz="1600" dirty="0">
                <a:solidFill>
                  <a:srgbClr val="000000"/>
                </a:solidFill>
              </a:rPr>
              <a:t>http://www.mobilityinnovation.iao.fraunhofer.de/Aktuell/</a:t>
            </a:r>
          </a:p>
        </p:txBody>
      </p:sp>
      <p:sp>
        <p:nvSpPr>
          <p:cNvPr id="29" name="Titel 1"/>
          <p:cNvSpPr txBox="1">
            <a:spLocks/>
          </p:cNvSpPr>
          <p:nvPr/>
        </p:nvSpPr>
        <p:spPr bwMode="auto">
          <a:xfrm>
            <a:off x="612775" y="390525"/>
            <a:ext cx="82232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de-DE" dirty="0"/>
              <a:t>Die</a:t>
            </a:r>
            <a:r>
              <a:rPr lang="de-DE" dirty="0"/>
              <a:t> Roadmap unserer Vision</a:t>
            </a:r>
          </a:p>
        </p:txBody>
      </p: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4" grpId="0" animBg="1"/>
      <p:bldP spid="25" grpId="0" animBg="1"/>
      <p:bldP spid="33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76" grpId="0" animBg="1"/>
      <p:bldP spid="77" grpId="0" animBg="1"/>
      <p:bldP spid="7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chtungspfeil 15"/>
          <p:cNvSpPr/>
          <p:nvPr/>
        </p:nvSpPr>
        <p:spPr>
          <a:xfrm>
            <a:off x="6734426" y="2646506"/>
            <a:ext cx="609196" cy="2791579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612226" y="2565986"/>
            <a:ext cx="6111716" cy="2952619"/>
            <a:chOff x="612226" y="1958263"/>
            <a:chExt cx="6111716" cy="2952619"/>
          </a:xfrm>
        </p:grpSpPr>
        <p:sp>
          <p:nvSpPr>
            <p:cNvPr id="4" name="Pfeil nach rechts 3"/>
            <p:cNvSpPr/>
            <p:nvPr/>
          </p:nvSpPr>
          <p:spPr>
            <a:xfrm>
              <a:off x="612775" y="1958263"/>
              <a:ext cx="6091960" cy="69141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 smtClean="0"/>
                <a:t>Vernetzung</a:t>
              </a:r>
              <a:endParaRPr lang="de-DE" dirty="0"/>
            </a:p>
          </p:txBody>
        </p:sp>
        <p:sp>
          <p:nvSpPr>
            <p:cNvPr id="5" name="Pfeil nach rechts 4"/>
            <p:cNvSpPr/>
            <p:nvPr/>
          </p:nvSpPr>
          <p:spPr>
            <a:xfrm>
              <a:off x="612226" y="3088867"/>
              <a:ext cx="6091960" cy="69141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 smtClean="0"/>
                <a:t>Elektromobilität</a:t>
              </a:r>
              <a:endParaRPr lang="de-DE" dirty="0"/>
            </a:p>
          </p:txBody>
        </p:sp>
        <p:sp>
          <p:nvSpPr>
            <p:cNvPr id="6" name="Pfeil nach rechts 5"/>
            <p:cNvSpPr/>
            <p:nvPr/>
          </p:nvSpPr>
          <p:spPr>
            <a:xfrm>
              <a:off x="631982" y="4219470"/>
              <a:ext cx="6091960" cy="69141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 smtClean="0"/>
                <a:t>Gemeinschaftlichkeit</a:t>
              </a:r>
              <a:endParaRPr lang="de-DE" dirty="0"/>
            </a:p>
          </p:txBody>
        </p:sp>
      </p:grpSp>
      <p:sp>
        <p:nvSpPr>
          <p:cNvPr id="22" name="Abgerundetes Rechteck 21"/>
          <p:cNvSpPr/>
          <p:nvPr/>
        </p:nvSpPr>
        <p:spPr>
          <a:xfrm>
            <a:off x="7465681" y="2214707"/>
            <a:ext cx="1066093" cy="3655176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 smtClean="0"/>
              <a:t>Gemeinschaftlich genutzte Elektromobilitätsressourcen</a:t>
            </a:r>
            <a:endParaRPr lang="de-DE" dirty="0"/>
          </a:p>
        </p:txBody>
      </p:sp>
      <p:sp>
        <p:nvSpPr>
          <p:cNvPr id="25" name="Titel 1"/>
          <p:cNvSpPr txBox="1">
            <a:spLocks/>
          </p:cNvSpPr>
          <p:nvPr/>
        </p:nvSpPr>
        <p:spPr bwMode="auto">
          <a:xfrm>
            <a:off x="612775" y="390525"/>
            <a:ext cx="82232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de-DE" dirty="0"/>
              <a:t>Institute</a:t>
            </a:r>
          </a:p>
        </p:txBody>
      </p:sp>
      <p:grpSp>
        <p:nvGrpSpPr>
          <p:cNvPr id="24" name="Gruppieren 23"/>
          <p:cNvGrpSpPr/>
          <p:nvPr/>
        </p:nvGrpSpPr>
        <p:grpSpPr>
          <a:xfrm>
            <a:off x="3201309" y="1601412"/>
            <a:ext cx="3655176" cy="4256174"/>
            <a:chOff x="3201309" y="1601412"/>
            <a:chExt cx="3655176" cy="4256174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3201309" y="1601412"/>
              <a:ext cx="3655176" cy="4256174"/>
              <a:chOff x="3201309" y="1000414"/>
              <a:chExt cx="3655176" cy="4256174"/>
            </a:xfrm>
          </p:grpSpPr>
          <p:sp>
            <p:nvSpPr>
              <p:cNvPr id="9" name="Abgerundetes Rechteck 8"/>
              <p:cNvSpPr/>
              <p:nvPr/>
            </p:nvSpPr>
            <p:spPr>
              <a:xfrm>
                <a:off x="3201309" y="1601412"/>
                <a:ext cx="3655176" cy="3655176"/>
              </a:xfrm>
              <a:prstGeom prst="roundRect">
                <a:avLst/>
              </a:prstGeom>
              <a:solidFill>
                <a:schemeClr val="accent3">
                  <a:lumMod val="95000"/>
                  <a:alpha val="9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Gleichschenkliges Dreieck 6"/>
              <p:cNvSpPr/>
              <p:nvPr/>
            </p:nvSpPr>
            <p:spPr>
              <a:xfrm>
                <a:off x="4007876" y="2779259"/>
                <a:ext cx="2042043" cy="1299482"/>
              </a:xfrm>
              <a:prstGeom prst="triangle">
                <a:avLst/>
              </a:prstGeom>
              <a:noFill/>
              <a:ln>
                <a:solidFill>
                  <a:schemeClr val="bg1"/>
                </a:solidFill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26" name="Picture 2" descr="C:\Users\bdi\Desktop\logo-fraunhofer.gif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1182" y="3743909"/>
                <a:ext cx="1175430" cy="188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3225" y="1000414"/>
                <a:ext cx="2971343" cy="5737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Textfeld 10"/>
              <p:cNvSpPr txBox="1"/>
              <p:nvPr/>
            </p:nvSpPr>
            <p:spPr>
              <a:xfrm>
                <a:off x="4431672" y="2305136"/>
                <a:ext cx="1184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 smtClean="0"/>
                  <a:t>Fahrzeug</a:t>
                </a:r>
                <a:endParaRPr lang="de-DE" dirty="0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3435779" y="4081053"/>
                <a:ext cx="1005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Energie</a:t>
                </a:r>
                <a:endParaRPr lang="de-DE" dirty="0"/>
              </a:p>
            </p:txBody>
          </p:sp>
          <p:sp>
            <p:nvSpPr>
              <p:cNvPr id="15" name="Textfeld 14"/>
              <p:cNvSpPr txBox="1"/>
              <p:nvPr/>
            </p:nvSpPr>
            <p:spPr>
              <a:xfrm>
                <a:off x="4048569" y="2649675"/>
                <a:ext cx="595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IAO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5467708" y="2649675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ESK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" name="Textfeld 17"/>
              <p:cNvSpPr txBox="1"/>
              <p:nvPr/>
            </p:nvSpPr>
            <p:spPr>
              <a:xfrm>
                <a:off x="5621597" y="3068093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IIS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9" name="Textfeld 18"/>
              <p:cNvSpPr txBox="1"/>
              <p:nvPr/>
            </p:nvSpPr>
            <p:spPr>
              <a:xfrm>
                <a:off x="6049919" y="3374577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IVI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5541293" y="4380510"/>
                <a:ext cx="915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FOKUS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" name="Textfeld 20"/>
              <p:cNvSpPr txBox="1"/>
              <p:nvPr/>
            </p:nvSpPr>
            <p:spPr>
              <a:xfrm>
                <a:off x="4231856" y="4380510"/>
                <a:ext cx="492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ISE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4" name="Textfeld 13"/>
            <p:cNvSpPr txBox="1"/>
            <p:nvPr/>
          </p:nvSpPr>
          <p:spPr>
            <a:xfrm>
              <a:off x="6041590" y="467973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/>
                <a:t>IuK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5709140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507939"/>
              </p:ext>
            </p:extLst>
          </p:nvPr>
        </p:nvGraphicFramePr>
        <p:xfrm>
          <a:off x="1069123" y="839918"/>
          <a:ext cx="8223250" cy="502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242" name="Titel 1"/>
          <p:cNvSpPr>
            <a:spLocks noGrp="1"/>
          </p:cNvSpPr>
          <p:nvPr>
            <p:ph type="title"/>
          </p:nvPr>
        </p:nvSpPr>
        <p:spPr>
          <a:xfrm>
            <a:off x="917272" y="383020"/>
            <a:ext cx="761047" cy="5475260"/>
          </a:xfrm>
          <a:effectLst/>
        </p:spPr>
        <p:txBody>
          <a:bodyPr vert="vert270"/>
          <a:lstStyle/>
          <a:p>
            <a:r>
              <a:rPr lang="de-DE" dirty="0"/>
              <a:t>Woran </a:t>
            </a:r>
            <a:r>
              <a:rPr lang="de-DE" dirty="0"/>
              <a:t>wird</a:t>
            </a:r>
            <a:r>
              <a:rPr lang="de-DE" dirty="0"/>
              <a:t> </a:t>
            </a:r>
            <a:r>
              <a:rPr lang="de-DE" dirty="0"/>
              <a:t>geforscht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lke 3"/>
          <p:cNvSpPr/>
          <p:nvPr/>
        </p:nvSpPr>
        <p:spPr>
          <a:xfrm>
            <a:off x="4098705" y="1976117"/>
            <a:ext cx="1691688" cy="1605182"/>
          </a:xfrm>
          <a:prstGeom prst="cloud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29" y="3937537"/>
            <a:ext cx="1627540" cy="162754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110" y="4218260"/>
            <a:ext cx="1066093" cy="10660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119" y="4302811"/>
            <a:ext cx="1352853" cy="900308"/>
          </a:xfrm>
          <a:prstGeom prst="rect">
            <a:avLst/>
          </a:prstGeom>
        </p:spPr>
      </p:pic>
      <p:cxnSp>
        <p:nvCxnSpPr>
          <p:cNvPr id="6" name="Gewinkelte Verbindung 5"/>
          <p:cNvCxnSpPr>
            <a:stCxn id="4" idx="2"/>
          </p:cNvCxnSpPr>
          <p:nvPr/>
        </p:nvCxnSpPr>
        <p:spPr>
          <a:xfrm rot="10800000" flipV="1">
            <a:off x="1680800" y="2778707"/>
            <a:ext cx="2423153" cy="1158829"/>
          </a:xfrm>
          <a:prstGeom prst="bentConnector2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4" idx="1"/>
            <a:endCxn id="2050" idx="0"/>
          </p:cNvCxnSpPr>
          <p:nvPr/>
        </p:nvCxnSpPr>
        <p:spPr>
          <a:xfrm>
            <a:off x="4944549" y="3579590"/>
            <a:ext cx="10608" cy="638670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5" idx="3"/>
            <a:endCxn id="2050" idx="1"/>
          </p:cNvCxnSpPr>
          <p:nvPr/>
        </p:nvCxnSpPr>
        <p:spPr>
          <a:xfrm>
            <a:off x="2494569" y="4751307"/>
            <a:ext cx="1927541" cy="0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2050" idx="3"/>
            <a:endCxn id="2" idx="1"/>
          </p:cNvCxnSpPr>
          <p:nvPr/>
        </p:nvCxnSpPr>
        <p:spPr>
          <a:xfrm>
            <a:off x="5488203" y="4751307"/>
            <a:ext cx="1435916" cy="1659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itel 1"/>
          <p:cNvSpPr>
            <a:spLocks noGrp="1"/>
          </p:cNvSpPr>
          <p:nvPr>
            <p:ph type="title"/>
          </p:nvPr>
        </p:nvSpPr>
        <p:spPr>
          <a:xfrm>
            <a:off x="307628" y="230721"/>
            <a:ext cx="6853007" cy="1370691"/>
          </a:xfrm>
          <a:effectLst/>
        </p:spPr>
        <p:txBody>
          <a:bodyPr vert="horz"/>
          <a:lstStyle/>
          <a:p>
            <a:r>
              <a:rPr lang="de-DE" dirty="0"/>
              <a:t>Kommunikationswege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der </a:t>
            </a:r>
            <a:r>
              <a:rPr lang="de-DE" dirty="0"/>
              <a:t>Komponenten</a:t>
            </a:r>
          </a:p>
        </p:txBody>
      </p:sp>
      <p:cxnSp>
        <p:nvCxnSpPr>
          <p:cNvPr id="12" name="Gewinkelte Verbindung 11"/>
          <p:cNvCxnSpPr>
            <a:stCxn id="2" idx="0"/>
            <a:endCxn id="4" idx="0"/>
          </p:cNvCxnSpPr>
          <p:nvPr/>
        </p:nvCxnSpPr>
        <p:spPr>
          <a:xfrm rot="16200000" flipV="1">
            <a:off x="5932815" y="2634876"/>
            <a:ext cx="1523900" cy="1811563"/>
          </a:xfrm>
          <a:prstGeom prst="bentConnector2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9429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7"/>
          <a:stretch>
            <a:fillRect/>
          </a:stretch>
        </p:blipFill>
        <p:spPr bwMode="auto">
          <a:xfrm>
            <a:off x="3267682" y="1789584"/>
            <a:ext cx="5264092" cy="284511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itel 1"/>
          <p:cNvSpPr>
            <a:spLocks noGrp="1"/>
          </p:cNvSpPr>
          <p:nvPr>
            <p:ph type="title"/>
          </p:nvPr>
        </p:nvSpPr>
        <p:spPr>
          <a:xfrm>
            <a:off x="612775" y="390525"/>
            <a:ext cx="8223250" cy="914400"/>
          </a:xfrm>
          <a:effectLst/>
        </p:spPr>
        <p:txBody>
          <a:bodyPr/>
          <a:lstStyle/>
          <a:p>
            <a:r>
              <a:rPr lang="de-DE" dirty="0"/>
              <a:t>Kombiniertes</a:t>
            </a:r>
            <a:r>
              <a:rPr lang="de-DE" dirty="0"/>
              <a:t> Ladesystem</a:t>
            </a:r>
          </a:p>
        </p:txBody>
      </p:sp>
      <p:graphicFrame>
        <p:nvGraphicFramePr>
          <p:cNvPr id="13" name="Diagramm 12"/>
          <p:cNvGraphicFramePr/>
          <p:nvPr>
            <p:extLst>
              <p:ext uri="{D42A27DB-BD31-4B8C-83A1-F6EECF244321}">
                <p14:modId xmlns:p14="http://schemas.microsoft.com/office/powerpoint/2010/main" val="1204800306"/>
              </p:ext>
            </p:extLst>
          </p:nvPr>
        </p:nvGraphicFramePr>
        <p:xfrm>
          <a:off x="610711" y="5104289"/>
          <a:ext cx="7922579" cy="609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612226" y="1636594"/>
            <a:ext cx="2342332" cy="3045031"/>
            <a:chOff x="961052" y="1754185"/>
            <a:chExt cx="2342332" cy="3045031"/>
          </a:xfrm>
        </p:grpSpPr>
        <p:sp>
          <p:nvSpPr>
            <p:cNvPr id="6" name="Abgerundetes Rechteck 5"/>
            <p:cNvSpPr/>
            <p:nvPr/>
          </p:nvSpPr>
          <p:spPr>
            <a:xfrm>
              <a:off x="961052" y="1754185"/>
              <a:ext cx="2342332" cy="1405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err="1" smtClean="0"/>
                <a:t>Konduktiv</a:t>
              </a:r>
              <a:endParaRPr lang="de-DE" sz="22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/>
                <a:t>Bidirektional</a:t>
              </a:r>
              <a:endParaRPr lang="de-DE" sz="17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/>
                <a:t>Leistung 22 kW</a:t>
              </a:r>
              <a:endParaRPr lang="de-DE" sz="17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>
                  <a:latin typeface="Frutiger LT Com 55 Roman"/>
                  <a:sym typeface="Symbol"/>
                </a:rPr>
                <a:t></a:t>
              </a:r>
              <a:r>
                <a:rPr lang="de-DE" sz="1700" kern="1200" dirty="0" smtClean="0">
                  <a:latin typeface="Frutiger LT Com 55 Roman"/>
                </a:rPr>
                <a:t> = 97 %</a:t>
              </a:r>
              <a:endParaRPr lang="de-DE" sz="1700" kern="1200" dirty="0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961052" y="3393817"/>
              <a:ext cx="2342332" cy="1405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Induktiv</a:t>
              </a:r>
              <a:endParaRPr lang="de-DE" sz="22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/>
                <a:t>Bidirektional</a:t>
              </a:r>
              <a:endParaRPr lang="de-DE" sz="17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/>
                <a:t>Leistung 22 kW</a:t>
              </a:r>
              <a:endParaRPr lang="de-DE" sz="17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>
                  <a:latin typeface="Frutiger LT Com 55 Roman"/>
                  <a:sym typeface="Symbol"/>
                </a:rPr>
                <a:t></a:t>
              </a:r>
              <a:r>
                <a:rPr lang="de-DE" sz="1700" kern="1200" dirty="0" smtClean="0">
                  <a:latin typeface="Frutiger LT Com 55 Roman"/>
                </a:rPr>
                <a:t> &gt; 90 %</a:t>
              </a:r>
              <a:endParaRPr lang="de-DE" sz="1700" kern="1200" dirty="0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3E36EAC-6D7E-4EE1-9D4C-1AE6A9F0F2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63E36EAC-6D7E-4EE1-9D4C-1AE6A9F0F2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D104258-B837-4EC6-B158-9C0B545D0F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BD104258-B837-4EC6-B158-9C0B545D0F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C27E051-9EBC-4C0A-B040-5C57B2A59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graphicEl>
                                              <a:dgm id="{6C27E051-9EBC-4C0A-B040-5C57B2A599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lvl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lke 3"/>
          <p:cNvSpPr/>
          <p:nvPr/>
        </p:nvSpPr>
        <p:spPr>
          <a:xfrm>
            <a:off x="2969728" y="992216"/>
            <a:ext cx="1691688" cy="1605182"/>
          </a:xfrm>
          <a:prstGeom prst="cloud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29" y="2836817"/>
            <a:ext cx="1627540" cy="162754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146" y="4927097"/>
            <a:ext cx="1352853" cy="900308"/>
          </a:xfrm>
          <a:prstGeom prst="rect">
            <a:avLst/>
          </a:prstGeom>
        </p:spPr>
      </p:pic>
      <p:cxnSp>
        <p:nvCxnSpPr>
          <p:cNvPr id="6" name="Gewinkelte Verbindung 5"/>
          <p:cNvCxnSpPr>
            <a:stCxn id="4" idx="2"/>
            <a:endCxn id="5" idx="0"/>
          </p:cNvCxnSpPr>
          <p:nvPr/>
        </p:nvCxnSpPr>
        <p:spPr>
          <a:xfrm rot="10800000" flipV="1">
            <a:off x="1680799" y="1794807"/>
            <a:ext cx="1294176" cy="1042010"/>
          </a:xfrm>
          <a:prstGeom prst="bentConnector2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4" idx="1"/>
            <a:endCxn id="12" idx="0"/>
          </p:cNvCxnSpPr>
          <p:nvPr/>
        </p:nvCxnSpPr>
        <p:spPr>
          <a:xfrm>
            <a:off x="3815572" y="2595689"/>
            <a:ext cx="1" cy="674410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5" idx="3"/>
            <a:endCxn id="12" idx="1"/>
          </p:cNvCxnSpPr>
          <p:nvPr/>
        </p:nvCxnSpPr>
        <p:spPr>
          <a:xfrm flipV="1">
            <a:off x="2494569" y="3630462"/>
            <a:ext cx="840785" cy="20125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2" idx="2"/>
            <a:endCxn id="2" idx="0"/>
          </p:cNvCxnSpPr>
          <p:nvPr/>
        </p:nvCxnSpPr>
        <p:spPr>
          <a:xfrm>
            <a:off x="3815573" y="3990824"/>
            <a:ext cx="0" cy="936070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itel 1"/>
          <p:cNvSpPr>
            <a:spLocks noGrp="1"/>
          </p:cNvSpPr>
          <p:nvPr>
            <p:ph type="title"/>
          </p:nvPr>
        </p:nvSpPr>
        <p:spPr>
          <a:xfrm>
            <a:off x="307629" y="230722"/>
            <a:ext cx="3655176" cy="609196"/>
          </a:xfrm>
          <a:effectLst/>
        </p:spPr>
        <p:txBody>
          <a:bodyPr vert="horz"/>
          <a:lstStyle/>
          <a:p>
            <a:r>
              <a:rPr lang="de-DE" dirty="0"/>
              <a:t>On-Board-Unit</a:t>
            </a:r>
          </a:p>
        </p:txBody>
      </p:sp>
      <p:pic>
        <p:nvPicPr>
          <p:cNvPr id="12" name="Picture 8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54" y="3270099"/>
            <a:ext cx="9604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uppieren 40"/>
          <p:cNvGrpSpPr/>
          <p:nvPr/>
        </p:nvGrpSpPr>
        <p:grpSpPr>
          <a:xfrm>
            <a:off x="4661417" y="4784467"/>
            <a:ext cx="3718058" cy="1185568"/>
            <a:chOff x="4661417" y="4471407"/>
            <a:chExt cx="3718058" cy="1185568"/>
          </a:xfrm>
        </p:grpSpPr>
        <p:sp>
          <p:nvSpPr>
            <p:cNvPr id="33" name="Abgerundetes Rechteck 32"/>
            <p:cNvSpPr/>
            <p:nvPr/>
          </p:nvSpPr>
          <p:spPr>
            <a:xfrm>
              <a:off x="4661417" y="4471407"/>
              <a:ext cx="3718058" cy="55048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Batterie</a:t>
              </a:r>
              <a:r>
                <a:rPr lang="de-DE" sz="2200" dirty="0" smtClean="0"/>
                <a:t>management</a:t>
              </a:r>
              <a:endParaRPr lang="de-DE" sz="1700" kern="1200" dirty="0"/>
            </a:p>
          </p:txBody>
        </p:sp>
        <p:sp>
          <p:nvSpPr>
            <p:cNvPr id="34" name="Abgerundetes Rechteck 33"/>
            <p:cNvSpPr/>
            <p:nvPr/>
          </p:nvSpPr>
          <p:spPr>
            <a:xfrm>
              <a:off x="4661417" y="5106489"/>
              <a:ext cx="3718058" cy="55048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Induktive </a:t>
              </a:r>
              <a:r>
                <a:rPr lang="de-DE" sz="2200" dirty="0" smtClean="0"/>
                <a:t>Laderegelung</a:t>
              </a:r>
              <a:endParaRPr lang="de-DE" sz="2200" kern="1200" dirty="0"/>
            </a:p>
          </p:txBody>
        </p:sp>
      </p:grpSp>
      <p:grpSp>
        <p:nvGrpSpPr>
          <p:cNvPr id="42" name="Gruppieren 41"/>
          <p:cNvGrpSpPr/>
          <p:nvPr/>
        </p:nvGrpSpPr>
        <p:grpSpPr>
          <a:xfrm>
            <a:off x="4661417" y="3018531"/>
            <a:ext cx="3718058" cy="1223859"/>
            <a:chOff x="4661417" y="2937527"/>
            <a:chExt cx="3718058" cy="1223859"/>
          </a:xfrm>
        </p:grpSpPr>
        <p:sp>
          <p:nvSpPr>
            <p:cNvPr id="32" name="Abgerundetes Rechteck 31"/>
            <p:cNvSpPr/>
            <p:nvPr/>
          </p:nvSpPr>
          <p:spPr>
            <a:xfrm>
              <a:off x="4661417" y="2937527"/>
              <a:ext cx="3718058" cy="57286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Sensoren</a:t>
              </a:r>
              <a:endParaRPr lang="de-DE" sz="1700" kern="1200" dirty="0"/>
            </a:p>
          </p:txBody>
        </p:sp>
        <p:sp>
          <p:nvSpPr>
            <p:cNvPr id="35" name="Abgerundetes Rechteck 34"/>
            <p:cNvSpPr/>
            <p:nvPr/>
          </p:nvSpPr>
          <p:spPr>
            <a:xfrm>
              <a:off x="4661417" y="3588517"/>
              <a:ext cx="3718058" cy="57286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Human </a:t>
              </a:r>
              <a:r>
                <a:rPr lang="de-DE" sz="2200" kern="1200" dirty="0" err="1" smtClean="0"/>
                <a:t>Machine</a:t>
              </a:r>
              <a:r>
                <a:rPr lang="de-DE" sz="2200" kern="1200" dirty="0" smtClean="0"/>
                <a:t> Interface</a:t>
              </a:r>
              <a:endParaRPr lang="de-DE" sz="17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46257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6096196" y="2361548"/>
            <a:ext cx="2892475" cy="3808834"/>
            <a:chOff x="2677" y="308"/>
            <a:chExt cx="2701" cy="3434"/>
          </a:xfrm>
        </p:grpSpPr>
        <p:sp>
          <p:nvSpPr>
            <p:cNvPr id="5" name="Freeform 5"/>
            <p:cNvSpPr>
              <a:spLocks noChangeAspect="1"/>
            </p:cNvSpPr>
            <p:nvPr/>
          </p:nvSpPr>
          <p:spPr bwMode="auto">
            <a:xfrm>
              <a:off x="4351" y="935"/>
              <a:ext cx="988" cy="950"/>
            </a:xfrm>
            <a:custGeom>
              <a:avLst/>
              <a:gdLst>
                <a:gd name="T0" fmla="*/ 642 w 1204"/>
                <a:gd name="T1" fmla="*/ 947 h 1148"/>
                <a:gd name="T2" fmla="*/ 538 w 1204"/>
                <a:gd name="T3" fmla="*/ 843 h 1148"/>
                <a:gd name="T4" fmla="*/ 441 w 1204"/>
                <a:gd name="T5" fmla="*/ 843 h 1148"/>
                <a:gd name="T6" fmla="*/ 329 w 1204"/>
                <a:gd name="T7" fmla="*/ 731 h 1148"/>
                <a:gd name="T8" fmla="*/ 329 w 1204"/>
                <a:gd name="T9" fmla="*/ 361 h 1148"/>
                <a:gd name="T10" fmla="*/ 233 w 1204"/>
                <a:gd name="T11" fmla="*/ 361 h 1148"/>
                <a:gd name="T12" fmla="*/ 136 w 1204"/>
                <a:gd name="T13" fmla="*/ 257 h 1148"/>
                <a:gd name="T14" fmla="*/ 56 w 1204"/>
                <a:gd name="T15" fmla="*/ 257 h 1148"/>
                <a:gd name="T16" fmla="*/ 0 w 1204"/>
                <a:gd name="T17" fmla="*/ 193 h 1148"/>
                <a:gd name="T18" fmla="*/ 152 w 1204"/>
                <a:gd name="T19" fmla="*/ 193 h 1148"/>
                <a:gd name="T20" fmla="*/ 257 w 1204"/>
                <a:gd name="T21" fmla="*/ 89 h 1148"/>
                <a:gd name="T22" fmla="*/ 361 w 1204"/>
                <a:gd name="T23" fmla="*/ 89 h 1148"/>
                <a:gd name="T24" fmla="*/ 457 w 1204"/>
                <a:gd name="T25" fmla="*/ 177 h 1148"/>
                <a:gd name="T26" fmla="*/ 666 w 1204"/>
                <a:gd name="T27" fmla="*/ 177 h 1148"/>
                <a:gd name="T28" fmla="*/ 851 w 1204"/>
                <a:gd name="T29" fmla="*/ 0 h 1148"/>
                <a:gd name="T30" fmla="*/ 899 w 1204"/>
                <a:gd name="T31" fmla="*/ 48 h 1148"/>
                <a:gd name="T32" fmla="*/ 963 w 1204"/>
                <a:gd name="T33" fmla="*/ 48 h 1148"/>
                <a:gd name="T34" fmla="*/ 963 w 1204"/>
                <a:gd name="T35" fmla="*/ 137 h 1148"/>
                <a:gd name="T36" fmla="*/ 1035 w 1204"/>
                <a:gd name="T37" fmla="*/ 137 h 1148"/>
                <a:gd name="T38" fmla="*/ 1035 w 1204"/>
                <a:gd name="T39" fmla="*/ 209 h 1148"/>
                <a:gd name="T40" fmla="*/ 923 w 1204"/>
                <a:gd name="T41" fmla="*/ 313 h 1148"/>
                <a:gd name="T42" fmla="*/ 1140 w 1204"/>
                <a:gd name="T43" fmla="*/ 530 h 1148"/>
                <a:gd name="T44" fmla="*/ 1075 w 1204"/>
                <a:gd name="T45" fmla="*/ 586 h 1148"/>
                <a:gd name="T46" fmla="*/ 1172 w 1204"/>
                <a:gd name="T47" fmla="*/ 682 h 1148"/>
                <a:gd name="T48" fmla="*/ 1172 w 1204"/>
                <a:gd name="T49" fmla="*/ 843 h 1148"/>
                <a:gd name="T50" fmla="*/ 1108 w 1204"/>
                <a:gd name="T51" fmla="*/ 899 h 1148"/>
                <a:gd name="T52" fmla="*/ 1204 w 1204"/>
                <a:gd name="T53" fmla="*/ 995 h 1148"/>
                <a:gd name="T54" fmla="*/ 1148 w 1204"/>
                <a:gd name="T55" fmla="*/ 1052 h 1148"/>
                <a:gd name="T56" fmla="*/ 947 w 1204"/>
                <a:gd name="T57" fmla="*/ 1052 h 1148"/>
                <a:gd name="T58" fmla="*/ 947 w 1204"/>
                <a:gd name="T59" fmla="*/ 1148 h 1148"/>
                <a:gd name="T60" fmla="*/ 642 w 1204"/>
                <a:gd name="T61" fmla="*/ 1148 h 1148"/>
                <a:gd name="T62" fmla="*/ 642 w 1204"/>
                <a:gd name="T63" fmla="*/ 1020 h 1148"/>
                <a:gd name="T64" fmla="*/ 642 w 1204"/>
                <a:gd name="T65" fmla="*/ 94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4" h="1148">
                  <a:moveTo>
                    <a:pt x="642" y="947"/>
                  </a:moveTo>
                  <a:lnTo>
                    <a:pt x="538" y="843"/>
                  </a:lnTo>
                  <a:lnTo>
                    <a:pt x="441" y="843"/>
                  </a:lnTo>
                  <a:lnTo>
                    <a:pt x="329" y="731"/>
                  </a:lnTo>
                  <a:lnTo>
                    <a:pt x="329" y="361"/>
                  </a:lnTo>
                  <a:lnTo>
                    <a:pt x="233" y="361"/>
                  </a:lnTo>
                  <a:lnTo>
                    <a:pt x="136" y="257"/>
                  </a:lnTo>
                  <a:lnTo>
                    <a:pt x="56" y="257"/>
                  </a:lnTo>
                  <a:lnTo>
                    <a:pt x="0" y="193"/>
                  </a:lnTo>
                  <a:lnTo>
                    <a:pt x="152" y="193"/>
                  </a:lnTo>
                  <a:lnTo>
                    <a:pt x="257" y="89"/>
                  </a:lnTo>
                  <a:lnTo>
                    <a:pt x="361" y="89"/>
                  </a:lnTo>
                  <a:lnTo>
                    <a:pt x="457" y="177"/>
                  </a:lnTo>
                  <a:lnTo>
                    <a:pt x="666" y="177"/>
                  </a:lnTo>
                  <a:lnTo>
                    <a:pt x="851" y="0"/>
                  </a:lnTo>
                  <a:lnTo>
                    <a:pt x="899" y="48"/>
                  </a:lnTo>
                  <a:lnTo>
                    <a:pt x="963" y="48"/>
                  </a:lnTo>
                  <a:lnTo>
                    <a:pt x="963" y="137"/>
                  </a:lnTo>
                  <a:lnTo>
                    <a:pt x="1035" y="137"/>
                  </a:lnTo>
                  <a:lnTo>
                    <a:pt x="1035" y="209"/>
                  </a:lnTo>
                  <a:lnTo>
                    <a:pt x="923" y="313"/>
                  </a:lnTo>
                  <a:lnTo>
                    <a:pt x="1140" y="530"/>
                  </a:lnTo>
                  <a:lnTo>
                    <a:pt x="1075" y="586"/>
                  </a:lnTo>
                  <a:lnTo>
                    <a:pt x="1172" y="682"/>
                  </a:lnTo>
                  <a:lnTo>
                    <a:pt x="1172" y="843"/>
                  </a:lnTo>
                  <a:lnTo>
                    <a:pt x="1108" y="899"/>
                  </a:lnTo>
                  <a:lnTo>
                    <a:pt x="1204" y="995"/>
                  </a:lnTo>
                  <a:lnTo>
                    <a:pt x="1148" y="1052"/>
                  </a:lnTo>
                  <a:lnTo>
                    <a:pt x="947" y="1052"/>
                  </a:lnTo>
                  <a:lnTo>
                    <a:pt x="947" y="1148"/>
                  </a:lnTo>
                  <a:lnTo>
                    <a:pt x="642" y="1148"/>
                  </a:lnTo>
                  <a:lnTo>
                    <a:pt x="642" y="1020"/>
                  </a:lnTo>
                  <a:lnTo>
                    <a:pt x="642" y="947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6" name="Freeform 6"/>
            <p:cNvSpPr>
              <a:spLocks noChangeAspect="1"/>
            </p:cNvSpPr>
            <p:nvPr/>
          </p:nvSpPr>
          <p:spPr bwMode="auto">
            <a:xfrm>
              <a:off x="2861" y="1347"/>
              <a:ext cx="968" cy="927"/>
            </a:xfrm>
            <a:custGeom>
              <a:avLst/>
              <a:gdLst>
                <a:gd name="T0" fmla="*/ 426 w 1180"/>
                <a:gd name="T1" fmla="*/ 88 h 1123"/>
                <a:gd name="T2" fmla="*/ 538 w 1180"/>
                <a:gd name="T3" fmla="*/ 88 h 1123"/>
                <a:gd name="T4" fmla="*/ 610 w 1180"/>
                <a:gd name="T5" fmla="*/ 16 h 1123"/>
                <a:gd name="T6" fmla="*/ 714 w 1180"/>
                <a:gd name="T7" fmla="*/ 112 h 1123"/>
                <a:gd name="T8" fmla="*/ 714 w 1180"/>
                <a:gd name="T9" fmla="*/ 241 h 1123"/>
                <a:gd name="T10" fmla="*/ 867 w 1180"/>
                <a:gd name="T11" fmla="*/ 241 h 1123"/>
                <a:gd name="T12" fmla="*/ 867 w 1180"/>
                <a:gd name="T13" fmla="*/ 16 h 1123"/>
                <a:gd name="T14" fmla="*/ 963 w 1180"/>
                <a:gd name="T15" fmla="*/ 16 h 1123"/>
                <a:gd name="T16" fmla="*/ 1019 w 1180"/>
                <a:gd name="T17" fmla="*/ 72 h 1123"/>
                <a:gd name="T18" fmla="*/ 1100 w 1180"/>
                <a:gd name="T19" fmla="*/ 0 h 1123"/>
                <a:gd name="T20" fmla="*/ 1100 w 1180"/>
                <a:gd name="T21" fmla="*/ 273 h 1123"/>
                <a:gd name="T22" fmla="*/ 1180 w 1180"/>
                <a:gd name="T23" fmla="*/ 353 h 1123"/>
                <a:gd name="T24" fmla="*/ 1180 w 1180"/>
                <a:gd name="T25" fmla="*/ 506 h 1123"/>
                <a:gd name="T26" fmla="*/ 1068 w 1180"/>
                <a:gd name="T27" fmla="*/ 618 h 1123"/>
                <a:gd name="T28" fmla="*/ 923 w 1180"/>
                <a:gd name="T29" fmla="*/ 618 h 1123"/>
                <a:gd name="T30" fmla="*/ 923 w 1180"/>
                <a:gd name="T31" fmla="*/ 754 h 1123"/>
                <a:gd name="T32" fmla="*/ 714 w 1180"/>
                <a:gd name="T33" fmla="*/ 963 h 1123"/>
                <a:gd name="T34" fmla="*/ 594 w 1180"/>
                <a:gd name="T35" fmla="*/ 843 h 1123"/>
                <a:gd name="T36" fmla="*/ 313 w 1180"/>
                <a:gd name="T37" fmla="*/ 1123 h 1123"/>
                <a:gd name="T38" fmla="*/ 129 w 1180"/>
                <a:gd name="T39" fmla="*/ 1123 h 1123"/>
                <a:gd name="T40" fmla="*/ 56 w 1180"/>
                <a:gd name="T41" fmla="*/ 1059 h 1123"/>
                <a:gd name="T42" fmla="*/ 56 w 1180"/>
                <a:gd name="T43" fmla="*/ 979 h 1123"/>
                <a:gd name="T44" fmla="*/ 0 w 1180"/>
                <a:gd name="T45" fmla="*/ 923 h 1123"/>
                <a:gd name="T46" fmla="*/ 0 w 1180"/>
                <a:gd name="T47" fmla="*/ 690 h 1123"/>
                <a:gd name="T48" fmla="*/ 80 w 1180"/>
                <a:gd name="T49" fmla="*/ 602 h 1123"/>
                <a:gd name="T50" fmla="*/ 80 w 1180"/>
                <a:gd name="T51" fmla="*/ 457 h 1123"/>
                <a:gd name="T52" fmla="*/ 40 w 1180"/>
                <a:gd name="T53" fmla="*/ 417 h 1123"/>
                <a:gd name="T54" fmla="*/ 40 w 1180"/>
                <a:gd name="T55" fmla="*/ 313 h 1123"/>
                <a:gd name="T56" fmla="*/ 321 w 1180"/>
                <a:gd name="T57" fmla="*/ 313 h 1123"/>
                <a:gd name="T58" fmla="*/ 321 w 1180"/>
                <a:gd name="T59" fmla="*/ 193 h 1123"/>
                <a:gd name="T60" fmla="*/ 426 w 1180"/>
                <a:gd name="T61" fmla="*/ 8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80" h="1123">
                  <a:moveTo>
                    <a:pt x="426" y="88"/>
                  </a:moveTo>
                  <a:lnTo>
                    <a:pt x="538" y="88"/>
                  </a:lnTo>
                  <a:lnTo>
                    <a:pt x="610" y="16"/>
                  </a:lnTo>
                  <a:lnTo>
                    <a:pt x="714" y="112"/>
                  </a:lnTo>
                  <a:lnTo>
                    <a:pt x="714" y="241"/>
                  </a:lnTo>
                  <a:lnTo>
                    <a:pt x="867" y="241"/>
                  </a:lnTo>
                  <a:lnTo>
                    <a:pt x="867" y="16"/>
                  </a:lnTo>
                  <a:lnTo>
                    <a:pt x="963" y="16"/>
                  </a:lnTo>
                  <a:lnTo>
                    <a:pt x="1019" y="72"/>
                  </a:lnTo>
                  <a:lnTo>
                    <a:pt x="1100" y="0"/>
                  </a:lnTo>
                  <a:lnTo>
                    <a:pt x="1100" y="273"/>
                  </a:lnTo>
                  <a:lnTo>
                    <a:pt x="1180" y="353"/>
                  </a:lnTo>
                  <a:lnTo>
                    <a:pt x="1180" y="506"/>
                  </a:lnTo>
                  <a:lnTo>
                    <a:pt x="1068" y="618"/>
                  </a:lnTo>
                  <a:lnTo>
                    <a:pt x="923" y="618"/>
                  </a:lnTo>
                  <a:lnTo>
                    <a:pt x="923" y="754"/>
                  </a:lnTo>
                  <a:lnTo>
                    <a:pt x="714" y="963"/>
                  </a:lnTo>
                  <a:lnTo>
                    <a:pt x="594" y="843"/>
                  </a:lnTo>
                  <a:lnTo>
                    <a:pt x="313" y="1123"/>
                  </a:lnTo>
                  <a:lnTo>
                    <a:pt x="129" y="1123"/>
                  </a:lnTo>
                  <a:lnTo>
                    <a:pt x="56" y="1059"/>
                  </a:lnTo>
                  <a:lnTo>
                    <a:pt x="56" y="979"/>
                  </a:lnTo>
                  <a:lnTo>
                    <a:pt x="0" y="923"/>
                  </a:lnTo>
                  <a:lnTo>
                    <a:pt x="0" y="690"/>
                  </a:lnTo>
                  <a:lnTo>
                    <a:pt x="80" y="602"/>
                  </a:lnTo>
                  <a:lnTo>
                    <a:pt x="80" y="457"/>
                  </a:lnTo>
                  <a:lnTo>
                    <a:pt x="40" y="417"/>
                  </a:lnTo>
                  <a:lnTo>
                    <a:pt x="40" y="313"/>
                  </a:lnTo>
                  <a:lnTo>
                    <a:pt x="321" y="313"/>
                  </a:lnTo>
                  <a:lnTo>
                    <a:pt x="321" y="193"/>
                  </a:lnTo>
                  <a:lnTo>
                    <a:pt x="426" y="88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7" name="Freeform 7"/>
            <p:cNvSpPr>
              <a:spLocks noChangeAspect="1"/>
            </p:cNvSpPr>
            <p:nvPr/>
          </p:nvSpPr>
          <p:spPr bwMode="auto">
            <a:xfrm>
              <a:off x="3997" y="1784"/>
              <a:ext cx="709" cy="609"/>
            </a:xfrm>
            <a:custGeom>
              <a:avLst/>
              <a:gdLst>
                <a:gd name="T0" fmla="*/ 0 w 866"/>
                <a:gd name="T1" fmla="*/ 545 h 738"/>
                <a:gd name="T2" fmla="*/ 192 w 866"/>
                <a:gd name="T3" fmla="*/ 738 h 738"/>
                <a:gd name="T4" fmla="*/ 192 w 866"/>
                <a:gd name="T5" fmla="*/ 658 h 738"/>
                <a:gd name="T6" fmla="*/ 329 w 866"/>
                <a:gd name="T7" fmla="*/ 658 h 738"/>
                <a:gd name="T8" fmla="*/ 401 w 866"/>
                <a:gd name="T9" fmla="*/ 730 h 738"/>
                <a:gd name="T10" fmla="*/ 401 w 866"/>
                <a:gd name="T11" fmla="*/ 561 h 738"/>
                <a:gd name="T12" fmla="*/ 489 w 866"/>
                <a:gd name="T13" fmla="*/ 650 h 738"/>
                <a:gd name="T14" fmla="*/ 650 w 866"/>
                <a:gd name="T15" fmla="*/ 650 h 738"/>
                <a:gd name="T16" fmla="*/ 650 w 866"/>
                <a:gd name="T17" fmla="*/ 569 h 738"/>
                <a:gd name="T18" fmla="*/ 754 w 866"/>
                <a:gd name="T19" fmla="*/ 569 h 738"/>
                <a:gd name="T20" fmla="*/ 754 w 866"/>
                <a:gd name="T21" fmla="*/ 481 h 738"/>
                <a:gd name="T22" fmla="*/ 866 w 866"/>
                <a:gd name="T23" fmla="*/ 369 h 738"/>
                <a:gd name="T24" fmla="*/ 794 w 866"/>
                <a:gd name="T25" fmla="*/ 297 h 738"/>
                <a:gd name="T26" fmla="*/ 730 w 866"/>
                <a:gd name="T27" fmla="*/ 369 h 738"/>
                <a:gd name="T28" fmla="*/ 666 w 866"/>
                <a:gd name="T29" fmla="*/ 369 h 738"/>
                <a:gd name="T30" fmla="*/ 305 w 866"/>
                <a:gd name="T31" fmla="*/ 0 h 738"/>
                <a:gd name="T32" fmla="*/ 200 w 866"/>
                <a:gd name="T33" fmla="*/ 0 h 738"/>
                <a:gd name="T34" fmla="*/ 80 w 866"/>
                <a:gd name="T35" fmla="*/ 0 h 738"/>
                <a:gd name="T36" fmla="*/ 0 w 866"/>
                <a:gd name="T37" fmla="*/ 96 h 738"/>
                <a:gd name="T38" fmla="*/ 96 w 866"/>
                <a:gd name="T39" fmla="*/ 200 h 738"/>
                <a:gd name="T40" fmla="*/ 0 w 866"/>
                <a:gd name="T41" fmla="*/ 297 h 738"/>
                <a:gd name="T42" fmla="*/ 0 w 866"/>
                <a:gd name="T43" fmla="*/ 545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66" h="738">
                  <a:moveTo>
                    <a:pt x="0" y="545"/>
                  </a:moveTo>
                  <a:lnTo>
                    <a:pt x="192" y="738"/>
                  </a:lnTo>
                  <a:lnTo>
                    <a:pt x="192" y="658"/>
                  </a:lnTo>
                  <a:lnTo>
                    <a:pt x="329" y="658"/>
                  </a:lnTo>
                  <a:lnTo>
                    <a:pt x="401" y="730"/>
                  </a:lnTo>
                  <a:lnTo>
                    <a:pt x="401" y="561"/>
                  </a:lnTo>
                  <a:lnTo>
                    <a:pt x="489" y="650"/>
                  </a:lnTo>
                  <a:lnTo>
                    <a:pt x="650" y="650"/>
                  </a:lnTo>
                  <a:lnTo>
                    <a:pt x="650" y="569"/>
                  </a:lnTo>
                  <a:lnTo>
                    <a:pt x="754" y="569"/>
                  </a:lnTo>
                  <a:lnTo>
                    <a:pt x="754" y="481"/>
                  </a:lnTo>
                  <a:lnTo>
                    <a:pt x="866" y="369"/>
                  </a:lnTo>
                  <a:lnTo>
                    <a:pt x="794" y="297"/>
                  </a:lnTo>
                  <a:lnTo>
                    <a:pt x="730" y="369"/>
                  </a:lnTo>
                  <a:lnTo>
                    <a:pt x="666" y="369"/>
                  </a:lnTo>
                  <a:lnTo>
                    <a:pt x="305" y="0"/>
                  </a:lnTo>
                  <a:lnTo>
                    <a:pt x="200" y="0"/>
                  </a:lnTo>
                  <a:lnTo>
                    <a:pt x="80" y="0"/>
                  </a:lnTo>
                  <a:lnTo>
                    <a:pt x="0" y="96"/>
                  </a:lnTo>
                  <a:lnTo>
                    <a:pt x="96" y="200"/>
                  </a:lnTo>
                  <a:lnTo>
                    <a:pt x="0" y="297"/>
                  </a:lnTo>
                  <a:lnTo>
                    <a:pt x="0" y="545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8" name="Freeform 8"/>
            <p:cNvSpPr>
              <a:spLocks noChangeAspect="1"/>
            </p:cNvSpPr>
            <p:nvPr/>
          </p:nvSpPr>
          <p:spPr bwMode="auto">
            <a:xfrm>
              <a:off x="4161" y="1149"/>
              <a:ext cx="717" cy="938"/>
            </a:xfrm>
            <a:custGeom>
              <a:avLst/>
              <a:gdLst>
                <a:gd name="T0" fmla="*/ 369 w 875"/>
                <a:gd name="T1" fmla="*/ 0 h 1140"/>
                <a:gd name="T2" fmla="*/ 466 w 875"/>
                <a:gd name="T3" fmla="*/ 104 h 1140"/>
                <a:gd name="T4" fmla="*/ 562 w 875"/>
                <a:gd name="T5" fmla="*/ 104 h 1140"/>
                <a:gd name="T6" fmla="*/ 562 w 875"/>
                <a:gd name="T7" fmla="*/ 474 h 1140"/>
                <a:gd name="T8" fmla="*/ 674 w 875"/>
                <a:gd name="T9" fmla="*/ 586 h 1140"/>
                <a:gd name="T10" fmla="*/ 771 w 875"/>
                <a:gd name="T11" fmla="*/ 586 h 1140"/>
                <a:gd name="T12" fmla="*/ 875 w 875"/>
                <a:gd name="T13" fmla="*/ 690 h 1140"/>
                <a:gd name="T14" fmla="*/ 875 w 875"/>
                <a:gd name="T15" fmla="*/ 763 h 1140"/>
                <a:gd name="T16" fmla="*/ 618 w 875"/>
                <a:gd name="T17" fmla="*/ 763 h 1140"/>
                <a:gd name="T18" fmla="*/ 538 w 875"/>
                <a:gd name="T19" fmla="*/ 851 h 1140"/>
                <a:gd name="T20" fmla="*/ 538 w 875"/>
                <a:gd name="T21" fmla="*/ 1011 h 1140"/>
                <a:gd name="T22" fmla="*/ 594 w 875"/>
                <a:gd name="T23" fmla="*/ 1068 h 1140"/>
                <a:gd name="T24" fmla="*/ 530 w 875"/>
                <a:gd name="T25" fmla="*/ 1140 h 1140"/>
                <a:gd name="T26" fmla="*/ 466 w 875"/>
                <a:gd name="T27" fmla="*/ 1140 h 1140"/>
                <a:gd name="T28" fmla="*/ 105 w 875"/>
                <a:gd name="T29" fmla="*/ 771 h 1140"/>
                <a:gd name="T30" fmla="*/ 0 w 875"/>
                <a:gd name="T31" fmla="*/ 771 h 1140"/>
                <a:gd name="T32" fmla="*/ 0 w 875"/>
                <a:gd name="T33" fmla="*/ 554 h 1140"/>
                <a:gd name="T34" fmla="*/ 89 w 875"/>
                <a:gd name="T35" fmla="*/ 554 h 1140"/>
                <a:gd name="T36" fmla="*/ 137 w 875"/>
                <a:gd name="T37" fmla="*/ 498 h 1140"/>
                <a:gd name="T38" fmla="*/ 137 w 875"/>
                <a:gd name="T39" fmla="*/ 169 h 1140"/>
                <a:gd name="T40" fmla="*/ 97 w 875"/>
                <a:gd name="T41" fmla="*/ 129 h 1140"/>
                <a:gd name="T42" fmla="*/ 97 w 875"/>
                <a:gd name="T43" fmla="*/ 72 h 1140"/>
                <a:gd name="T44" fmla="*/ 289 w 875"/>
                <a:gd name="T45" fmla="*/ 72 h 1140"/>
                <a:gd name="T46" fmla="*/ 369 w 875"/>
                <a:gd name="T47" fmla="*/ 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75" h="1140">
                  <a:moveTo>
                    <a:pt x="369" y="0"/>
                  </a:moveTo>
                  <a:lnTo>
                    <a:pt x="466" y="104"/>
                  </a:lnTo>
                  <a:lnTo>
                    <a:pt x="562" y="104"/>
                  </a:lnTo>
                  <a:lnTo>
                    <a:pt x="562" y="474"/>
                  </a:lnTo>
                  <a:lnTo>
                    <a:pt x="674" y="586"/>
                  </a:lnTo>
                  <a:lnTo>
                    <a:pt x="771" y="586"/>
                  </a:lnTo>
                  <a:lnTo>
                    <a:pt x="875" y="690"/>
                  </a:lnTo>
                  <a:lnTo>
                    <a:pt x="875" y="763"/>
                  </a:lnTo>
                  <a:lnTo>
                    <a:pt x="618" y="763"/>
                  </a:lnTo>
                  <a:lnTo>
                    <a:pt x="538" y="851"/>
                  </a:lnTo>
                  <a:lnTo>
                    <a:pt x="538" y="1011"/>
                  </a:lnTo>
                  <a:lnTo>
                    <a:pt x="594" y="1068"/>
                  </a:lnTo>
                  <a:lnTo>
                    <a:pt x="530" y="1140"/>
                  </a:lnTo>
                  <a:lnTo>
                    <a:pt x="466" y="1140"/>
                  </a:lnTo>
                  <a:lnTo>
                    <a:pt x="105" y="771"/>
                  </a:lnTo>
                  <a:lnTo>
                    <a:pt x="0" y="771"/>
                  </a:lnTo>
                  <a:lnTo>
                    <a:pt x="0" y="554"/>
                  </a:lnTo>
                  <a:lnTo>
                    <a:pt x="89" y="554"/>
                  </a:lnTo>
                  <a:lnTo>
                    <a:pt x="137" y="498"/>
                  </a:lnTo>
                  <a:lnTo>
                    <a:pt x="137" y="169"/>
                  </a:lnTo>
                  <a:lnTo>
                    <a:pt x="97" y="129"/>
                  </a:lnTo>
                  <a:lnTo>
                    <a:pt x="97" y="72"/>
                  </a:lnTo>
                  <a:lnTo>
                    <a:pt x="289" y="72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9" name="Freeform 9"/>
            <p:cNvSpPr>
              <a:spLocks noChangeAspect="1"/>
            </p:cNvSpPr>
            <p:nvPr/>
          </p:nvSpPr>
          <p:spPr bwMode="auto">
            <a:xfrm>
              <a:off x="3190" y="2585"/>
              <a:ext cx="885" cy="1047"/>
            </a:xfrm>
            <a:custGeom>
              <a:avLst/>
              <a:gdLst>
                <a:gd name="T0" fmla="*/ 305 w 1076"/>
                <a:gd name="T1" fmla="*/ 473 h 1268"/>
                <a:gd name="T2" fmla="*/ 305 w 1076"/>
                <a:gd name="T3" fmla="*/ 345 h 1268"/>
                <a:gd name="T4" fmla="*/ 362 w 1076"/>
                <a:gd name="T5" fmla="*/ 289 h 1268"/>
                <a:gd name="T6" fmla="*/ 362 w 1076"/>
                <a:gd name="T7" fmla="*/ 96 h 1268"/>
                <a:gd name="T8" fmla="*/ 458 w 1076"/>
                <a:gd name="T9" fmla="*/ 96 h 1268"/>
                <a:gd name="T10" fmla="*/ 546 w 1076"/>
                <a:gd name="T11" fmla="*/ 176 h 1268"/>
                <a:gd name="T12" fmla="*/ 610 w 1076"/>
                <a:gd name="T13" fmla="*/ 112 h 1268"/>
                <a:gd name="T14" fmla="*/ 723 w 1076"/>
                <a:gd name="T15" fmla="*/ 112 h 1268"/>
                <a:gd name="T16" fmla="*/ 723 w 1076"/>
                <a:gd name="T17" fmla="*/ 0 h 1268"/>
                <a:gd name="T18" fmla="*/ 827 w 1076"/>
                <a:gd name="T19" fmla="*/ 0 h 1268"/>
                <a:gd name="T20" fmla="*/ 996 w 1076"/>
                <a:gd name="T21" fmla="*/ 168 h 1268"/>
                <a:gd name="T22" fmla="*/ 996 w 1076"/>
                <a:gd name="T23" fmla="*/ 377 h 1268"/>
                <a:gd name="T24" fmla="*/ 1076 w 1076"/>
                <a:gd name="T25" fmla="*/ 457 h 1268"/>
                <a:gd name="T26" fmla="*/ 1076 w 1076"/>
                <a:gd name="T27" fmla="*/ 594 h 1268"/>
                <a:gd name="T28" fmla="*/ 939 w 1076"/>
                <a:gd name="T29" fmla="*/ 730 h 1268"/>
                <a:gd name="T30" fmla="*/ 939 w 1076"/>
                <a:gd name="T31" fmla="*/ 1115 h 1268"/>
                <a:gd name="T32" fmla="*/ 851 w 1076"/>
                <a:gd name="T33" fmla="*/ 1203 h 1268"/>
                <a:gd name="T34" fmla="*/ 787 w 1076"/>
                <a:gd name="T35" fmla="*/ 1268 h 1268"/>
                <a:gd name="T36" fmla="*/ 699 w 1076"/>
                <a:gd name="T37" fmla="*/ 1171 h 1268"/>
                <a:gd name="T38" fmla="*/ 522 w 1076"/>
                <a:gd name="T39" fmla="*/ 1171 h 1268"/>
                <a:gd name="T40" fmla="*/ 450 w 1076"/>
                <a:gd name="T41" fmla="*/ 1099 h 1268"/>
                <a:gd name="T42" fmla="*/ 313 w 1076"/>
                <a:gd name="T43" fmla="*/ 1099 h 1268"/>
                <a:gd name="T44" fmla="*/ 313 w 1076"/>
                <a:gd name="T45" fmla="*/ 1203 h 1268"/>
                <a:gd name="T46" fmla="*/ 81 w 1076"/>
                <a:gd name="T47" fmla="*/ 1203 h 1268"/>
                <a:gd name="T48" fmla="*/ 0 w 1076"/>
                <a:gd name="T49" fmla="*/ 1123 h 1268"/>
                <a:gd name="T50" fmla="*/ 0 w 1076"/>
                <a:gd name="T51" fmla="*/ 1027 h 1268"/>
                <a:gd name="T52" fmla="*/ 65 w 1076"/>
                <a:gd name="T53" fmla="*/ 963 h 1268"/>
                <a:gd name="T54" fmla="*/ 65 w 1076"/>
                <a:gd name="T55" fmla="*/ 714 h 1268"/>
                <a:gd name="T56" fmla="*/ 305 w 1076"/>
                <a:gd name="T57" fmla="*/ 473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6" h="1268">
                  <a:moveTo>
                    <a:pt x="305" y="473"/>
                  </a:moveTo>
                  <a:lnTo>
                    <a:pt x="305" y="345"/>
                  </a:lnTo>
                  <a:lnTo>
                    <a:pt x="362" y="289"/>
                  </a:lnTo>
                  <a:lnTo>
                    <a:pt x="362" y="96"/>
                  </a:lnTo>
                  <a:lnTo>
                    <a:pt x="458" y="96"/>
                  </a:lnTo>
                  <a:lnTo>
                    <a:pt x="546" y="176"/>
                  </a:lnTo>
                  <a:lnTo>
                    <a:pt x="610" y="112"/>
                  </a:lnTo>
                  <a:lnTo>
                    <a:pt x="723" y="112"/>
                  </a:lnTo>
                  <a:lnTo>
                    <a:pt x="723" y="0"/>
                  </a:lnTo>
                  <a:lnTo>
                    <a:pt x="827" y="0"/>
                  </a:lnTo>
                  <a:lnTo>
                    <a:pt x="996" y="168"/>
                  </a:lnTo>
                  <a:lnTo>
                    <a:pt x="996" y="377"/>
                  </a:lnTo>
                  <a:lnTo>
                    <a:pt x="1076" y="457"/>
                  </a:lnTo>
                  <a:lnTo>
                    <a:pt x="1076" y="594"/>
                  </a:lnTo>
                  <a:lnTo>
                    <a:pt x="939" y="730"/>
                  </a:lnTo>
                  <a:lnTo>
                    <a:pt x="939" y="1115"/>
                  </a:lnTo>
                  <a:lnTo>
                    <a:pt x="851" y="1203"/>
                  </a:lnTo>
                  <a:lnTo>
                    <a:pt x="787" y="1268"/>
                  </a:lnTo>
                  <a:lnTo>
                    <a:pt x="699" y="1171"/>
                  </a:lnTo>
                  <a:lnTo>
                    <a:pt x="522" y="1171"/>
                  </a:lnTo>
                  <a:lnTo>
                    <a:pt x="450" y="1099"/>
                  </a:lnTo>
                  <a:lnTo>
                    <a:pt x="313" y="1099"/>
                  </a:lnTo>
                  <a:lnTo>
                    <a:pt x="313" y="1203"/>
                  </a:lnTo>
                  <a:lnTo>
                    <a:pt x="81" y="1203"/>
                  </a:lnTo>
                  <a:lnTo>
                    <a:pt x="0" y="1123"/>
                  </a:lnTo>
                  <a:lnTo>
                    <a:pt x="0" y="1027"/>
                  </a:lnTo>
                  <a:lnTo>
                    <a:pt x="65" y="963"/>
                  </a:lnTo>
                  <a:lnTo>
                    <a:pt x="65" y="714"/>
                  </a:lnTo>
                  <a:lnTo>
                    <a:pt x="305" y="473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0" name="Freeform 10"/>
            <p:cNvSpPr>
              <a:spLocks noChangeAspect="1"/>
            </p:cNvSpPr>
            <p:nvPr/>
          </p:nvSpPr>
          <p:spPr bwMode="auto">
            <a:xfrm>
              <a:off x="3330" y="1766"/>
              <a:ext cx="745" cy="966"/>
            </a:xfrm>
            <a:custGeom>
              <a:avLst/>
              <a:gdLst>
                <a:gd name="T0" fmla="*/ 441 w 907"/>
                <a:gd name="T1" fmla="*/ 1107 h 1171"/>
                <a:gd name="T2" fmla="*/ 441 w 907"/>
                <a:gd name="T3" fmla="*/ 826 h 1171"/>
                <a:gd name="T4" fmla="*/ 554 w 907"/>
                <a:gd name="T5" fmla="*/ 826 h 1171"/>
                <a:gd name="T6" fmla="*/ 811 w 907"/>
                <a:gd name="T7" fmla="*/ 569 h 1171"/>
                <a:gd name="T8" fmla="*/ 811 w 907"/>
                <a:gd name="T9" fmla="*/ 321 h 1171"/>
                <a:gd name="T10" fmla="*/ 907 w 907"/>
                <a:gd name="T11" fmla="*/ 224 h 1171"/>
                <a:gd name="T12" fmla="*/ 811 w 907"/>
                <a:gd name="T13" fmla="*/ 120 h 1171"/>
                <a:gd name="T14" fmla="*/ 690 w 907"/>
                <a:gd name="T15" fmla="*/ 120 h 1171"/>
                <a:gd name="T16" fmla="*/ 690 w 907"/>
                <a:gd name="T17" fmla="*/ 0 h 1171"/>
                <a:gd name="T18" fmla="*/ 610 w 907"/>
                <a:gd name="T19" fmla="*/ 0 h 1171"/>
                <a:gd name="T20" fmla="*/ 498 w 907"/>
                <a:gd name="T21" fmla="*/ 112 h 1171"/>
                <a:gd name="T22" fmla="*/ 353 w 907"/>
                <a:gd name="T23" fmla="*/ 112 h 1171"/>
                <a:gd name="T24" fmla="*/ 353 w 907"/>
                <a:gd name="T25" fmla="*/ 248 h 1171"/>
                <a:gd name="T26" fmla="*/ 144 w 907"/>
                <a:gd name="T27" fmla="*/ 457 h 1171"/>
                <a:gd name="T28" fmla="*/ 144 w 907"/>
                <a:gd name="T29" fmla="*/ 585 h 1171"/>
                <a:gd name="T30" fmla="*/ 88 w 907"/>
                <a:gd name="T31" fmla="*/ 650 h 1171"/>
                <a:gd name="T32" fmla="*/ 136 w 907"/>
                <a:gd name="T33" fmla="*/ 698 h 1171"/>
                <a:gd name="T34" fmla="*/ 0 w 907"/>
                <a:gd name="T35" fmla="*/ 834 h 1171"/>
                <a:gd name="T36" fmla="*/ 56 w 907"/>
                <a:gd name="T37" fmla="*/ 890 h 1171"/>
                <a:gd name="T38" fmla="*/ 112 w 907"/>
                <a:gd name="T39" fmla="*/ 842 h 1171"/>
                <a:gd name="T40" fmla="*/ 193 w 907"/>
                <a:gd name="T41" fmla="*/ 842 h 1171"/>
                <a:gd name="T42" fmla="*/ 193 w 907"/>
                <a:gd name="T43" fmla="*/ 1091 h 1171"/>
                <a:gd name="T44" fmla="*/ 289 w 907"/>
                <a:gd name="T45" fmla="*/ 1091 h 1171"/>
                <a:gd name="T46" fmla="*/ 377 w 907"/>
                <a:gd name="T47" fmla="*/ 1171 h 1171"/>
                <a:gd name="T48" fmla="*/ 441 w 907"/>
                <a:gd name="T49" fmla="*/ 1107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7" h="1171">
                  <a:moveTo>
                    <a:pt x="441" y="1107"/>
                  </a:moveTo>
                  <a:lnTo>
                    <a:pt x="441" y="826"/>
                  </a:lnTo>
                  <a:lnTo>
                    <a:pt x="554" y="826"/>
                  </a:lnTo>
                  <a:lnTo>
                    <a:pt x="811" y="569"/>
                  </a:lnTo>
                  <a:lnTo>
                    <a:pt x="811" y="321"/>
                  </a:lnTo>
                  <a:lnTo>
                    <a:pt x="907" y="224"/>
                  </a:lnTo>
                  <a:lnTo>
                    <a:pt x="811" y="120"/>
                  </a:lnTo>
                  <a:lnTo>
                    <a:pt x="690" y="120"/>
                  </a:lnTo>
                  <a:lnTo>
                    <a:pt x="690" y="0"/>
                  </a:lnTo>
                  <a:lnTo>
                    <a:pt x="610" y="0"/>
                  </a:lnTo>
                  <a:lnTo>
                    <a:pt x="498" y="112"/>
                  </a:lnTo>
                  <a:lnTo>
                    <a:pt x="353" y="112"/>
                  </a:lnTo>
                  <a:lnTo>
                    <a:pt x="353" y="248"/>
                  </a:lnTo>
                  <a:lnTo>
                    <a:pt x="144" y="457"/>
                  </a:lnTo>
                  <a:lnTo>
                    <a:pt x="144" y="585"/>
                  </a:lnTo>
                  <a:lnTo>
                    <a:pt x="88" y="650"/>
                  </a:lnTo>
                  <a:lnTo>
                    <a:pt x="136" y="698"/>
                  </a:lnTo>
                  <a:lnTo>
                    <a:pt x="0" y="834"/>
                  </a:lnTo>
                  <a:lnTo>
                    <a:pt x="56" y="890"/>
                  </a:lnTo>
                  <a:lnTo>
                    <a:pt x="112" y="842"/>
                  </a:lnTo>
                  <a:lnTo>
                    <a:pt x="193" y="842"/>
                  </a:lnTo>
                  <a:lnTo>
                    <a:pt x="193" y="1091"/>
                  </a:lnTo>
                  <a:lnTo>
                    <a:pt x="289" y="1091"/>
                  </a:lnTo>
                  <a:lnTo>
                    <a:pt x="377" y="1171"/>
                  </a:lnTo>
                  <a:lnTo>
                    <a:pt x="441" y="1107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1" name="Freeform 11"/>
            <p:cNvSpPr>
              <a:spLocks noChangeAspect="1"/>
            </p:cNvSpPr>
            <p:nvPr/>
          </p:nvSpPr>
          <p:spPr bwMode="auto">
            <a:xfrm>
              <a:off x="2835" y="2042"/>
              <a:ext cx="653" cy="934"/>
            </a:xfrm>
            <a:custGeom>
              <a:avLst/>
              <a:gdLst>
                <a:gd name="T0" fmla="*/ 746 w 795"/>
                <a:gd name="T1" fmla="*/ 120 h 1131"/>
                <a:gd name="T2" fmla="*/ 746 w 795"/>
                <a:gd name="T3" fmla="*/ 248 h 1131"/>
                <a:gd name="T4" fmla="*/ 690 w 795"/>
                <a:gd name="T5" fmla="*/ 313 h 1131"/>
                <a:gd name="T6" fmla="*/ 738 w 795"/>
                <a:gd name="T7" fmla="*/ 361 h 1131"/>
                <a:gd name="T8" fmla="*/ 602 w 795"/>
                <a:gd name="T9" fmla="*/ 497 h 1131"/>
                <a:gd name="T10" fmla="*/ 658 w 795"/>
                <a:gd name="T11" fmla="*/ 553 h 1131"/>
                <a:gd name="T12" fmla="*/ 714 w 795"/>
                <a:gd name="T13" fmla="*/ 505 h 1131"/>
                <a:gd name="T14" fmla="*/ 795 w 795"/>
                <a:gd name="T15" fmla="*/ 505 h 1131"/>
                <a:gd name="T16" fmla="*/ 795 w 795"/>
                <a:gd name="T17" fmla="*/ 947 h 1131"/>
                <a:gd name="T18" fmla="*/ 738 w 795"/>
                <a:gd name="T19" fmla="*/ 1003 h 1131"/>
                <a:gd name="T20" fmla="*/ 738 w 795"/>
                <a:gd name="T21" fmla="*/ 1131 h 1131"/>
                <a:gd name="T22" fmla="*/ 650 w 795"/>
                <a:gd name="T23" fmla="*/ 1051 h 1131"/>
                <a:gd name="T24" fmla="*/ 530 w 795"/>
                <a:gd name="T25" fmla="*/ 1051 h 1131"/>
                <a:gd name="T26" fmla="*/ 482 w 795"/>
                <a:gd name="T27" fmla="*/ 995 h 1131"/>
                <a:gd name="T28" fmla="*/ 441 w 795"/>
                <a:gd name="T29" fmla="*/ 995 h 1131"/>
                <a:gd name="T30" fmla="*/ 441 w 795"/>
                <a:gd name="T31" fmla="*/ 834 h 1131"/>
                <a:gd name="T32" fmla="*/ 361 w 795"/>
                <a:gd name="T33" fmla="*/ 762 h 1131"/>
                <a:gd name="T34" fmla="*/ 88 w 795"/>
                <a:gd name="T35" fmla="*/ 762 h 1131"/>
                <a:gd name="T36" fmla="*/ 201 w 795"/>
                <a:gd name="T37" fmla="*/ 650 h 1131"/>
                <a:gd name="T38" fmla="*/ 0 w 795"/>
                <a:gd name="T39" fmla="*/ 449 h 1131"/>
                <a:gd name="T40" fmla="*/ 161 w 795"/>
                <a:gd name="T41" fmla="*/ 280 h 1131"/>
                <a:gd name="T42" fmla="*/ 345 w 795"/>
                <a:gd name="T43" fmla="*/ 280 h 1131"/>
                <a:gd name="T44" fmla="*/ 626 w 795"/>
                <a:gd name="T45" fmla="*/ 0 h 1131"/>
                <a:gd name="T46" fmla="*/ 746 w 795"/>
                <a:gd name="T47" fmla="*/ 12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95" h="1131">
                  <a:moveTo>
                    <a:pt x="746" y="120"/>
                  </a:moveTo>
                  <a:lnTo>
                    <a:pt x="746" y="248"/>
                  </a:lnTo>
                  <a:lnTo>
                    <a:pt x="690" y="313"/>
                  </a:lnTo>
                  <a:lnTo>
                    <a:pt x="738" y="361"/>
                  </a:lnTo>
                  <a:lnTo>
                    <a:pt x="602" y="497"/>
                  </a:lnTo>
                  <a:lnTo>
                    <a:pt x="658" y="553"/>
                  </a:lnTo>
                  <a:lnTo>
                    <a:pt x="714" y="505"/>
                  </a:lnTo>
                  <a:lnTo>
                    <a:pt x="795" y="505"/>
                  </a:lnTo>
                  <a:lnTo>
                    <a:pt x="795" y="947"/>
                  </a:lnTo>
                  <a:lnTo>
                    <a:pt x="738" y="1003"/>
                  </a:lnTo>
                  <a:lnTo>
                    <a:pt x="738" y="1131"/>
                  </a:lnTo>
                  <a:lnTo>
                    <a:pt x="650" y="1051"/>
                  </a:lnTo>
                  <a:lnTo>
                    <a:pt x="530" y="1051"/>
                  </a:lnTo>
                  <a:lnTo>
                    <a:pt x="482" y="995"/>
                  </a:lnTo>
                  <a:lnTo>
                    <a:pt x="441" y="995"/>
                  </a:lnTo>
                  <a:lnTo>
                    <a:pt x="441" y="834"/>
                  </a:lnTo>
                  <a:lnTo>
                    <a:pt x="361" y="762"/>
                  </a:lnTo>
                  <a:lnTo>
                    <a:pt x="88" y="762"/>
                  </a:lnTo>
                  <a:lnTo>
                    <a:pt x="201" y="650"/>
                  </a:lnTo>
                  <a:lnTo>
                    <a:pt x="0" y="449"/>
                  </a:lnTo>
                  <a:lnTo>
                    <a:pt x="161" y="280"/>
                  </a:lnTo>
                  <a:lnTo>
                    <a:pt x="345" y="280"/>
                  </a:lnTo>
                  <a:lnTo>
                    <a:pt x="626" y="0"/>
                  </a:lnTo>
                  <a:lnTo>
                    <a:pt x="746" y="12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2" name="Freeform 12"/>
            <p:cNvSpPr>
              <a:spLocks noChangeAspect="1"/>
            </p:cNvSpPr>
            <p:nvPr/>
          </p:nvSpPr>
          <p:spPr bwMode="auto">
            <a:xfrm>
              <a:off x="3694" y="2232"/>
              <a:ext cx="1363" cy="1510"/>
            </a:xfrm>
            <a:custGeom>
              <a:avLst/>
              <a:gdLst>
                <a:gd name="T0" fmla="*/ 241 w 1662"/>
                <a:gd name="T1" fmla="*/ 1629 h 1830"/>
                <a:gd name="T2" fmla="*/ 329 w 1662"/>
                <a:gd name="T3" fmla="*/ 1541 h 1830"/>
                <a:gd name="T4" fmla="*/ 329 w 1662"/>
                <a:gd name="T5" fmla="*/ 1156 h 1830"/>
                <a:gd name="T6" fmla="*/ 466 w 1662"/>
                <a:gd name="T7" fmla="*/ 1020 h 1830"/>
                <a:gd name="T8" fmla="*/ 466 w 1662"/>
                <a:gd name="T9" fmla="*/ 883 h 1830"/>
                <a:gd name="T10" fmla="*/ 386 w 1662"/>
                <a:gd name="T11" fmla="*/ 803 h 1830"/>
                <a:gd name="T12" fmla="*/ 386 w 1662"/>
                <a:gd name="T13" fmla="*/ 594 h 1830"/>
                <a:gd name="T14" fmla="*/ 217 w 1662"/>
                <a:gd name="T15" fmla="*/ 426 h 1830"/>
                <a:gd name="T16" fmla="*/ 113 w 1662"/>
                <a:gd name="T17" fmla="*/ 426 h 1830"/>
                <a:gd name="T18" fmla="*/ 113 w 1662"/>
                <a:gd name="T19" fmla="*/ 538 h 1830"/>
                <a:gd name="T20" fmla="*/ 0 w 1662"/>
                <a:gd name="T21" fmla="*/ 538 h 1830"/>
                <a:gd name="T22" fmla="*/ 0 w 1662"/>
                <a:gd name="T23" fmla="*/ 257 h 1830"/>
                <a:gd name="T24" fmla="*/ 113 w 1662"/>
                <a:gd name="T25" fmla="*/ 257 h 1830"/>
                <a:gd name="T26" fmla="*/ 370 w 1662"/>
                <a:gd name="T27" fmla="*/ 0 h 1830"/>
                <a:gd name="T28" fmla="*/ 562 w 1662"/>
                <a:gd name="T29" fmla="*/ 193 h 1830"/>
                <a:gd name="T30" fmla="*/ 562 w 1662"/>
                <a:gd name="T31" fmla="*/ 113 h 1830"/>
                <a:gd name="T32" fmla="*/ 699 w 1662"/>
                <a:gd name="T33" fmla="*/ 113 h 1830"/>
                <a:gd name="T34" fmla="*/ 771 w 1662"/>
                <a:gd name="T35" fmla="*/ 185 h 1830"/>
                <a:gd name="T36" fmla="*/ 771 w 1662"/>
                <a:gd name="T37" fmla="*/ 16 h 1830"/>
                <a:gd name="T38" fmla="*/ 859 w 1662"/>
                <a:gd name="T39" fmla="*/ 105 h 1830"/>
                <a:gd name="T40" fmla="*/ 1020 w 1662"/>
                <a:gd name="T41" fmla="*/ 105 h 1830"/>
                <a:gd name="T42" fmla="*/ 1092 w 1662"/>
                <a:gd name="T43" fmla="*/ 169 h 1830"/>
                <a:gd name="T44" fmla="*/ 1044 w 1662"/>
                <a:gd name="T45" fmla="*/ 217 h 1830"/>
                <a:gd name="T46" fmla="*/ 1196 w 1662"/>
                <a:gd name="T47" fmla="*/ 369 h 1830"/>
                <a:gd name="T48" fmla="*/ 1196 w 1662"/>
                <a:gd name="T49" fmla="*/ 538 h 1830"/>
                <a:gd name="T50" fmla="*/ 1662 w 1662"/>
                <a:gd name="T51" fmla="*/ 995 h 1830"/>
                <a:gd name="T52" fmla="*/ 1662 w 1662"/>
                <a:gd name="T53" fmla="*/ 1116 h 1830"/>
                <a:gd name="T54" fmla="*/ 1549 w 1662"/>
                <a:gd name="T55" fmla="*/ 1116 h 1830"/>
                <a:gd name="T56" fmla="*/ 1549 w 1662"/>
                <a:gd name="T57" fmla="*/ 1196 h 1830"/>
                <a:gd name="T58" fmla="*/ 1437 w 1662"/>
                <a:gd name="T59" fmla="*/ 1308 h 1830"/>
                <a:gd name="T60" fmla="*/ 1317 w 1662"/>
                <a:gd name="T61" fmla="*/ 1308 h 1830"/>
                <a:gd name="T62" fmla="*/ 1317 w 1662"/>
                <a:gd name="T63" fmla="*/ 1437 h 1830"/>
                <a:gd name="T64" fmla="*/ 1397 w 1662"/>
                <a:gd name="T65" fmla="*/ 1517 h 1830"/>
                <a:gd name="T66" fmla="*/ 1397 w 1662"/>
                <a:gd name="T67" fmla="*/ 1726 h 1830"/>
                <a:gd name="T68" fmla="*/ 1301 w 1662"/>
                <a:gd name="T69" fmla="*/ 1629 h 1830"/>
                <a:gd name="T70" fmla="*/ 1180 w 1662"/>
                <a:gd name="T71" fmla="*/ 1629 h 1830"/>
                <a:gd name="T72" fmla="*/ 1132 w 1662"/>
                <a:gd name="T73" fmla="*/ 1581 h 1830"/>
                <a:gd name="T74" fmla="*/ 1044 w 1662"/>
                <a:gd name="T75" fmla="*/ 1670 h 1830"/>
                <a:gd name="T76" fmla="*/ 867 w 1662"/>
                <a:gd name="T77" fmla="*/ 1670 h 1830"/>
                <a:gd name="T78" fmla="*/ 763 w 1662"/>
                <a:gd name="T79" fmla="*/ 1766 h 1830"/>
                <a:gd name="T80" fmla="*/ 650 w 1662"/>
                <a:gd name="T81" fmla="*/ 1766 h 1830"/>
                <a:gd name="T82" fmla="*/ 650 w 1662"/>
                <a:gd name="T83" fmla="*/ 1670 h 1830"/>
                <a:gd name="T84" fmla="*/ 434 w 1662"/>
                <a:gd name="T85" fmla="*/ 1670 h 1830"/>
                <a:gd name="T86" fmla="*/ 434 w 1662"/>
                <a:gd name="T87" fmla="*/ 1734 h 1830"/>
                <a:gd name="T88" fmla="*/ 337 w 1662"/>
                <a:gd name="T89" fmla="*/ 1830 h 1830"/>
                <a:gd name="T90" fmla="*/ 337 w 1662"/>
                <a:gd name="T91" fmla="*/ 1734 h 1830"/>
                <a:gd name="T92" fmla="*/ 241 w 1662"/>
                <a:gd name="T93" fmla="*/ 1629 h 1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2" h="1830">
                  <a:moveTo>
                    <a:pt x="241" y="1629"/>
                  </a:moveTo>
                  <a:lnTo>
                    <a:pt x="329" y="1541"/>
                  </a:lnTo>
                  <a:lnTo>
                    <a:pt x="329" y="1156"/>
                  </a:lnTo>
                  <a:lnTo>
                    <a:pt x="466" y="1020"/>
                  </a:lnTo>
                  <a:lnTo>
                    <a:pt x="466" y="883"/>
                  </a:lnTo>
                  <a:lnTo>
                    <a:pt x="386" y="803"/>
                  </a:lnTo>
                  <a:lnTo>
                    <a:pt x="386" y="594"/>
                  </a:lnTo>
                  <a:lnTo>
                    <a:pt x="217" y="426"/>
                  </a:lnTo>
                  <a:lnTo>
                    <a:pt x="113" y="426"/>
                  </a:lnTo>
                  <a:lnTo>
                    <a:pt x="113" y="538"/>
                  </a:lnTo>
                  <a:lnTo>
                    <a:pt x="0" y="538"/>
                  </a:lnTo>
                  <a:lnTo>
                    <a:pt x="0" y="257"/>
                  </a:lnTo>
                  <a:lnTo>
                    <a:pt x="113" y="257"/>
                  </a:lnTo>
                  <a:lnTo>
                    <a:pt x="370" y="0"/>
                  </a:lnTo>
                  <a:lnTo>
                    <a:pt x="562" y="193"/>
                  </a:lnTo>
                  <a:lnTo>
                    <a:pt x="562" y="113"/>
                  </a:lnTo>
                  <a:lnTo>
                    <a:pt x="699" y="113"/>
                  </a:lnTo>
                  <a:lnTo>
                    <a:pt x="771" y="185"/>
                  </a:lnTo>
                  <a:lnTo>
                    <a:pt x="771" y="16"/>
                  </a:lnTo>
                  <a:lnTo>
                    <a:pt x="859" y="105"/>
                  </a:lnTo>
                  <a:lnTo>
                    <a:pt x="1020" y="105"/>
                  </a:lnTo>
                  <a:lnTo>
                    <a:pt x="1092" y="169"/>
                  </a:lnTo>
                  <a:lnTo>
                    <a:pt x="1044" y="217"/>
                  </a:lnTo>
                  <a:lnTo>
                    <a:pt x="1196" y="369"/>
                  </a:lnTo>
                  <a:lnTo>
                    <a:pt x="1196" y="538"/>
                  </a:lnTo>
                  <a:lnTo>
                    <a:pt x="1662" y="995"/>
                  </a:lnTo>
                  <a:lnTo>
                    <a:pt x="1662" y="1116"/>
                  </a:lnTo>
                  <a:lnTo>
                    <a:pt x="1549" y="1116"/>
                  </a:lnTo>
                  <a:lnTo>
                    <a:pt x="1549" y="1196"/>
                  </a:lnTo>
                  <a:lnTo>
                    <a:pt x="1437" y="1308"/>
                  </a:lnTo>
                  <a:lnTo>
                    <a:pt x="1317" y="1308"/>
                  </a:lnTo>
                  <a:lnTo>
                    <a:pt x="1317" y="1437"/>
                  </a:lnTo>
                  <a:lnTo>
                    <a:pt x="1397" y="1517"/>
                  </a:lnTo>
                  <a:lnTo>
                    <a:pt x="1397" y="1726"/>
                  </a:lnTo>
                  <a:lnTo>
                    <a:pt x="1301" y="1629"/>
                  </a:lnTo>
                  <a:lnTo>
                    <a:pt x="1180" y="1629"/>
                  </a:lnTo>
                  <a:lnTo>
                    <a:pt x="1132" y="1581"/>
                  </a:lnTo>
                  <a:lnTo>
                    <a:pt x="1044" y="1670"/>
                  </a:lnTo>
                  <a:lnTo>
                    <a:pt x="867" y="1670"/>
                  </a:lnTo>
                  <a:lnTo>
                    <a:pt x="763" y="1766"/>
                  </a:lnTo>
                  <a:lnTo>
                    <a:pt x="650" y="1766"/>
                  </a:lnTo>
                  <a:lnTo>
                    <a:pt x="650" y="1670"/>
                  </a:lnTo>
                  <a:lnTo>
                    <a:pt x="434" y="1670"/>
                  </a:lnTo>
                  <a:lnTo>
                    <a:pt x="434" y="1734"/>
                  </a:lnTo>
                  <a:lnTo>
                    <a:pt x="337" y="1830"/>
                  </a:lnTo>
                  <a:lnTo>
                    <a:pt x="337" y="1734"/>
                  </a:lnTo>
                  <a:lnTo>
                    <a:pt x="241" y="1629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3" name="Freeform 13"/>
            <p:cNvSpPr>
              <a:spLocks noChangeAspect="1"/>
            </p:cNvSpPr>
            <p:nvPr/>
          </p:nvSpPr>
          <p:spPr bwMode="auto">
            <a:xfrm>
              <a:off x="4529" y="1778"/>
              <a:ext cx="849" cy="643"/>
            </a:xfrm>
            <a:custGeom>
              <a:avLst/>
              <a:gdLst>
                <a:gd name="T0" fmla="*/ 72 w 1035"/>
                <a:gd name="T1" fmla="*/ 722 h 778"/>
                <a:gd name="T2" fmla="*/ 0 w 1035"/>
                <a:gd name="T3" fmla="*/ 658 h 778"/>
                <a:gd name="T4" fmla="*/ 0 w 1035"/>
                <a:gd name="T5" fmla="*/ 577 h 778"/>
                <a:gd name="T6" fmla="*/ 104 w 1035"/>
                <a:gd name="T7" fmla="*/ 577 h 778"/>
                <a:gd name="T8" fmla="*/ 104 w 1035"/>
                <a:gd name="T9" fmla="*/ 489 h 778"/>
                <a:gd name="T10" fmla="*/ 216 w 1035"/>
                <a:gd name="T11" fmla="*/ 377 h 778"/>
                <a:gd name="T12" fmla="*/ 88 w 1035"/>
                <a:gd name="T13" fmla="*/ 248 h 778"/>
                <a:gd name="T14" fmla="*/ 88 w 1035"/>
                <a:gd name="T15" fmla="*/ 88 h 778"/>
                <a:gd name="T16" fmla="*/ 168 w 1035"/>
                <a:gd name="T17" fmla="*/ 0 h 778"/>
                <a:gd name="T18" fmla="*/ 425 w 1035"/>
                <a:gd name="T19" fmla="*/ 0 h 778"/>
                <a:gd name="T20" fmla="*/ 425 w 1035"/>
                <a:gd name="T21" fmla="*/ 128 h 778"/>
                <a:gd name="T22" fmla="*/ 730 w 1035"/>
                <a:gd name="T23" fmla="*/ 128 h 778"/>
                <a:gd name="T24" fmla="*/ 730 w 1035"/>
                <a:gd name="T25" fmla="*/ 32 h 778"/>
                <a:gd name="T26" fmla="*/ 931 w 1035"/>
                <a:gd name="T27" fmla="*/ 32 h 778"/>
                <a:gd name="T28" fmla="*/ 1035 w 1035"/>
                <a:gd name="T29" fmla="*/ 144 h 778"/>
                <a:gd name="T30" fmla="*/ 1035 w 1035"/>
                <a:gd name="T31" fmla="*/ 353 h 778"/>
                <a:gd name="T32" fmla="*/ 971 w 1035"/>
                <a:gd name="T33" fmla="*/ 417 h 778"/>
                <a:gd name="T34" fmla="*/ 866 w 1035"/>
                <a:gd name="T35" fmla="*/ 313 h 778"/>
                <a:gd name="T36" fmla="*/ 762 w 1035"/>
                <a:gd name="T37" fmla="*/ 313 h 778"/>
                <a:gd name="T38" fmla="*/ 826 w 1035"/>
                <a:gd name="T39" fmla="*/ 377 h 778"/>
                <a:gd name="T40" fmla="*/ 714 w 1035"/>
                <a:gd name="T41" fmla="*/ 489 h 778"/>
                <a:gd name="T42" fmla="*/ 553 w 1035"/>
                <a:gd name="T43" fmla="*/ 489 h 778"/>
                <a:gd name="T44" fmla="*/ 385 w 1035"/>
                <a:gd name="T45" fmla="*/ 658 h 778"/>
                <a:gd name="T46" fmla="*/ 240 w 1035"/>
                <a:gd name="T47" fmla="*/ 658 h 778"/>
                <a:gd name="T48" fmla="*/ 120 w 1035"/>
                <a:gd name="T49" fmla="*/ 778 h 778"/>
                <a:gd name="T50" fmla="*/ 72 w 1035"/>
                <a:gd name="T51" fmla="*/ 722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35" h="778">
                  <a:moveTo>
                    <a:pt x="72" y="722"/>
                  </a:moveTo>
                  <a:lnTo>
                    <a:pt x="0" y="658"/>
                  </a:lnTo>
                  <a:lnTo>
                    <a:pt x="0" y="577"/>
                  </a:lnTo>
                  <a:lnTo>
                    <a:pt x="104" y="577"/>
                  </a:lnTo>
                  <a:lnTo>
                    <a:pt x="104" y="489"/>
                  </a:lnTo>
                  <a:lnTo>
                    <a:pt x="216" y="377"/>
                  </a:lnTo>
                  <a:lnTo>
                    <a:pt x="88" y="248"/>
                  </a:lnTo>
                  <a:lnTo>
                    <a:pt x="88" y="88"/>
                  </a:lnTo>
                  <a:lnTo>
                    <a:pt x="168" y="0"/>
                  </a:lnTo>
                  <a:lnTo>
                    <a:pt x="425" y="0"/>
                  </a:lnTo>
                  <a:lnTo>
                    <a:pt x="425" y="128"/>
                  </a:lnTo>
                  <a:lnTo>
                    <a:pt x="730" y="128"/>
                  </a:lnTo>
                  <a:lnTo>
                    <a:pt x="730" y="32"/>
                  </a:lnTo>
                  <a:lnTo>
                    <a:pt x="931" y="32"/>
                  </a:lnTo>
                  <a:lnTo>
                    <a:pt x="1035" y="144"/>
                  </a:lnTo>
                  <a:lnTo>
                    <a:pt x="1035" y="353"/>
                  </a:lnTo>
                  <a:lnTo>
                    <a:pt x="971" y="417"/>
                  </a:lnTo>
                  <a:lnTo>
                    <a:pt x="866" y="313"/>
                  </a:lnTo>
                  <a:lnTo>
                    <a:pt x="762" y="313"/>
                  </a:lnTo>
                  <a:lnTo>
                    <a:pt x="826" y="377"/>
                  </a:lnTo>
                  <a:lnTo>
                    <a:pt x="714" y="489"/>
                  </a:lnTo>
                  <a:lnTo>
                    <a:pt x="553" y="489"/>
                  </a:lnTo>
                  <a:lnTo>
                    <a:pt x="385" y="658"/>
                  </a:lnTo>
                  <a:lnTo>
                    <a:pt x="240" y="658"/>
                  </a:lnTo>
                  <a:lnTo>
                    <a:pt x="120" y="778"/>
                  </a:lnTo>
                  <a:lnTo>
                    <a:pt x="72" y="722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4" name="Freeform 14"/>
            <p:cNvSpPr>
              <a:spLocks noChangeAspect="1"/>
            </p:cNvSpPr>
            <p:nvPr/>
          </p:nvSpPr>
          <p:spPr bwMode="auto">
            <a:xfrm>
              <a:off x="3678" y="308"/>
              <a:ext cx="633" cy="695"/>
            </a:xfrm>
            <a:custGeom>
              <a:avLst/>
              <a:gdLst>
                <a:gd name="T0" fmla="*/ 378 w 771"/>
                <a:gd name="T1" fmla="*/ 722 h 843"/>
                <a:gd name="T2" fmla="*/ 185 w 771"/>
                <a:gd name="T3" fmla="*/ 538 h 843"/>
                <a:gd name="T4" fmla="*/ 73 w 771"/>
                <a:gd name="T5" fmla="*/ 538 h 843"/>
                <a:gd name="T6" fmla="*/ 73 w 771"/>
                <a:gd name="T7" fmla="*/ 313 h 843"/>
                <a:gd name="T8" fmla="*/ 0 w 771"/>
                <a:gd name="T9" fmla="*/ 313 h 843"/>
                <a:gd name="T10" fmla="*/ 0 w 771"/>
                <a:gd name="T11" fmla="*/ 217 h 843"/>
                <a:gd name="T12" fmla="*/ 137 w 771"/>
                <a:gd name="T13" fmla="*/ 217 h 843"/>
                <a:gd name="T14" fmla="*/ 8 w 771"/>
                <a:gd name="T15" fmla="*/ 88 h 843"/>
                <a:gd name="T16" fmla="*/ 8 w 771"/>
                <a:gd name="T17" fmla="*/ 0 h 843"/>
                <a:gd name="T18" fmla="*/ 193 w 771"/>
                <a:gd name="T19" fmla="*/ 0 h 843"/>
                <a:gd name="T20" fmla="*/ 225 w 771"/>
                <a:gd name="T21" fmla="*/ 32 h 843"/>
                <a:gd name="T22" fmla="*/ 362 w 771"/>
                <a:gd name="T23" fmla="*/ 32 h 843"/>
                <a:gd name="T24" fmla="*/ 482 w 771"/>
                <a:gd name="T25" fmla="*/ 152 h 843"/>
                <a:gd name="T26" fmla="*/ 394 w 771"/>
                <a:gd name="T27" fmla="*/ 241 h 843"/>
                <a:gd name="T28" fmla="*/ 490 w 771"/>
                <a:gd name="T29" fmla="*/ 241 h 843"/>
                <a:gd name="T30" fmla="*/ 538 w 771"/>
                <a:gd name="T31" fmla="*/ 289 h 843"/>
                <a:gd name="T32" fmla="*/ 771 w 771"/>
                <a:gd name="T33" fmla="*/ 289 h 843"/>
                <a:gd name="T34" fmla="*/ 771 w 771"/>
                <a:gd name="T35" fmla="*/ 369 h 843"/>
                <a:gd name="T36" fmla="*/ 691 w 771"/>
                <a:gd name="T37" fmla="*/ 457 h 843"/>
                <a:gd name="T38" fmla="*/ 691 w 771"/>
                <a:gd name="T39" fmla="*/ 554 h 843"/>
                <a:gd name="T40" fmla="*/ 691 w 771"/>
                <a:gd name="T41" fmla="*/ 626 h 843"/>
                <a:gd name="T42" fmla="*/ 747 w 771"/>
                <a:gd name="T43" fmla="*/ 690 h 843"/>
                <a:gd name="T44" fmla="*/ 594 w 771"/>
                <a:gd name="T45" fmla="*/ 843 h 843"/>
                <a:gd name="T46" fmla="*/ 482 w 771"/>
                <a:gd name="T47" fmla="*/ 730 h 843"/>
                <a:gd name="T48" fmla="*/ 482 w 771"/>
                <a:gd name="T49" fmla="*/ 610 h 843"/>
                <a:gd name="T50" fmla="*/ 378 w 771"/>
                <a:gd name="T51" fmla="*/ 7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1" h="843">
                  <a:moveTo>
                    <a:pt x="378" y="722"/>
                  </a:moveTo>
                  <a:lnTo>
                    <a:pt x="185" y="538"/>
                  </a:lnTo>
                  <a:lnTo>
                    <a:pt x="73" y="538"/>
                  </a:lnTo>
                  <a:lnTo>
                    <a:pt x="73" y="313"/>
                  </a:lnTo>
                  <a:lnTo>
                    <a:pt x="0" y="313"/>
                  </a:lnTo>
                  <a:lnTo>
                    <a:pt x="0" y="217"/>
                  </a:lnTo>
                  <a:lnTo>
                    <a:pt x="137" y="217"/>
                  </a:lnTo>
                  <a:lnTo>
                    <a:pt x="8" y="88"/>
                  </a:lnTo>
                  <a:lnTo>
                    <a:pt x="8" y="0"/>
                  </a:lnTo>
                  <a:lnTo>
                    <a:pt x="193" y="0"/>
                  </a:lnTo>
                  <a:lnTo>
                    <a:pt x="225" y="32"/>
                  </a:lnTo>
                  <a:lnTo>
                    <a:pt x="362" y="32"/>
                  </a:lnTo>
                  <a:lnTo>
                    <a:pt x="482" y="152"/>
                  </a:lnTo>
                  <a:lnTo>
                    <a:pt x="394" y="241"/>
                  </a:lnTo>
                  <a:lnTo>
                    <a:pt x="490" y="241"/>
                  </a:lnTo>
                  <a:lnTo>
                    <a:pt x="538" y="289"/>
                  </a:lnTo>
                  <a:lnTo>
                    <a:pt x="771" y="289"/>
                  </a:lnTo>
                  <a:lnTo>
                    <a:pt x="771" y="369"/>
                  </a:lnTo>
                  <a:lnTo>
                    <a:pt x="691" y="457"/>
                  </a:lnTo>
                  <a:lnTo>
                    <a:pt x="691" y="554"/>
                  </a:lnTo>
                  <a:lnTo>
                    <a:pt x="691" y="626"/>
                  </a:lnTo>
                  <a:lnTo>
                    <a:pt x="747" y="690"/>
                  </a:lnTo>
                  <a:lnTo>
                    <a:pt x="594" y="843"/>
                  </a:lnTo>
                  <a:lnTo>
                    <a:pt x="482" y="730"/>
                  </a:lnTo>
                  <a:lnTo>
                    <a:pt x="482" y="610"/>
                  </a:lnTo>
                  <a:lnTo>
                    <a:pt x="378" y="722"/>
                  </a:lnTo>
                  <a:close/>
                </a:path>
              </a:pathLst>
            </a:custGeom>
            <a:solidFill>
              <a:schemeClr val="bg2"/>
            </a:solidFill>
            <a:ln w="952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5" name="Freeform 15"/>
            <p:cNvSpPr>
              <a:spLocks noChangeAspect="1"/>
            </p:cNvSpPr>
            <p:nvPr/>
          </p:nvSpPr>
          <p:spPr bwMode="auto">
            <a:xfrm>
              <a:off x="4165" y="508"/>
              <a:ext cx="1034" cy="590"/>
            </a:xfrm>
            <a:custGeom>
              <a:avLst/>
              <a:gdLst>
                <a:gd name="T0" fmla="*/ 1260 w 1260"/>
                <a:gd name="T1" fmla="*/ 658 h 714"/>
                <a:gd name="T2" fmla="*/ 1188 w 1260"/>
                <a:gd name="T3" fmla="*/ 658 h 714"/>
                <a:gd name="T4" fmla="*/ 1188 w 1260"/>
                <a:gd name="T5" fmla="*/ 569 h 714"/>
                <a:gd name="T6" fmla="*/ 1124 w 1260"/>
                <a:gd name="T7" fmla="*/ 569 h 714"/>
                <a:gd name="T8" fmla="*/ 1076 w 1260"/>
                <a:gd name="T9" fmla="*/ 521 h 714"/>
                <a:gd name="T10" fmla="*/ 891 w 1260"/>
                <a:gd name="T11" fmla="*/ 698 h 714"/>
                <a:gd name="T12" fmla="*/ 682 w 1260"/>
                <a:gd name="T13" fmla="*/ 698 h 714"/>
                <a:gd name="T14" fmla="*/ 586 w 1260"/>
                <a:gd name="T15" fmla="*/ 610 h 714"/>
                <a:gd name="T16" fmla="*/ 482 w 1260"/>
                <a:gd name="T17" fmla="*/ 610 h 714"/>
                <a:gd name="T18" fmla="*/ 377 w 1260"/>
                <a:gd name="T19" fmla="*/ 714 h 714"/>
                <a:gd name="T20" fmla="*/ 225 w 1260"/>
                <a:gd name="T21" fmla="*/ 714 h 714"/>
                <a:gd name="T22" fmla="*/ 105 w 1260"/>
                <a:gd name="T23" fmla="*/ 602 h 714"/>
                <a:gd name="T24" fmla="*/ 0 w 1260"/>
                <a:gd name="T25" fmla="*/ 602 h 714"/>
                <a:gd name="T26" fmla="*/ 153 w 1260"/>
                <a:gd name="T27" fmla="*/ 449 h 714"/>
                <a:gd name="T28" fmla="*/ 97 w 1260"/>
                <a:gd name="T29" fmla="*/ 385 h 714"/>
                <a:gd name="T30" fmla="*/ 97 w 1260"/>
                <a:gd name="T31" fmla="*/ 313 h 714"/>
                <a:gd name="T32" fmla="*/ 177 w 1260"/>
                <a:gd name="T33" fmla="*/ 224 h 714"/>
                <a:gd name="T34" fmla="*/ 249 w 1260"/>
                <a:gd name="T35" fmla="*/ 297 h 714"/>
                <a:gd name="T36" fmla="*/ 394 w 1260"/>
                <a:gd name="T37" fmla="*/ 144 h 714"/>
                <a:gd name="T38" fmla="*/ 522 w 1260"/>
                <a:gd name="T39" fmla="*/ 144 h 714"/>
                <a:gd name="T40" fmla="*/ 666 w 1260"/>
                <a:gd name="T41" fmla="*/ 0 h 714"/>
                <a:gd name="T42" fmla="*/ 779 w 1260"/>
                <a:gd name="T43" fmla="*/ 0 h 714"/>
                <a:gd name="T44" fmla="*/ 739 w 1260"/>
                <a:gd name="T45" fmla="*/ 48 h 714"/>
                <a:gd name="T46" fmla="*/ 819 w 1260"/>
                <a:gd name="T47" fmla="*/ 48 h 714"/>
                <a:gd name="T48" fmla="*/ 939 w 1260"/>
                <a:gd name="T49" fmla="*/ 168 h 714"/>
                <a:gd name="T50" fmla="*/ 1044 w 1260"/>
                <a:gd name="T51" fmla="*/ 168 h 714"/>
                <a:gd name="T52" fmla="*/ 1044 w 1260"/>
                <a:gd name="T53" fmla="*/ 265 h 714"/>
                <a:gd name="T54" fmla="*/ 1260 w 1260"/>
                <a:gd name="T55" fmla="*/ 481 h 714"/>
                <a:gd name="T56" fmla="*/ 1260 w 1260"/>
                <a:gd name="T57" fmla="*/ 658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60" h="714">
                  <a:moveTo>
                    <a:pt x="1260" y="658"/>
                  </a:moveTo>
                  <a:lnTo>
                    <a:pt x="1188" y="658"/>
                  </a:lnTo>
                  <a:lnTo>
                    <a:pt x="1188" y="569"/>
                  </a:lnTo>
                  <a:lnTo>
                    <a:pt x="1124" y="569"/>
                  </a:lnTo>
                  <a:lnTo>
                    <a:pt x="1076" y="521"/>
                  </a:lnTo>
                  <a:lnTo>
                    <a:pt x="891" y="698"/>
                  </a:lnTo>
                  <a:lnTo>
                    <a:pt x="682" y="698"/>
                  </a:lnTo>
                  <a:lnTo>
                    <a:pt x="586" y="610"/>
                  </a:lnTo>
                  <a:lnTo>
                    <a:pt x="482" y="610"/>
                  </a:lnTo>
                  <a:lnTo>
                    <a:pt x="377" y="714"/>
                  </a:lnTo>
                  <a:lnTo>
                    <a:pt x="225" y="714"/>
                  </a:lnTo>
                  <a:lnTo>
                    <a:pt x="105" y="602"/>
                  </a:lnTo>
                  <a:lnTo>
                    <a:pt x="0" y="602"/>
                  </a:lnTo>
                  <a:lnTo>
                    <a:pt x="153" y="449"/>
                  </a:lnTo>
                  <a:lnTo>
                    <a:pt x="97" y="385"/>
                  </a:lnTo>
                  <a:lnTo>
                    <a:pt x="97" y="313"/>
                  </a:lnTo>
                  <a:lnTo>
                    <a:pt x="177" y="224"/>
                  </a:lnTo>
                  <a:lnTo>
                    <a:pt x="249" y="297"/>
                  </a:lnTo>
                  <a:lnTo>
                    <a:pt x="394" y="144"/>
                  </a:lnTo>
                  <a:lnTo>
                    <a:pt x="522" y="144"/>
                  </a:lnTo>
                  <a:lnTo>
                    <a:pt x="666" y="0"/>
                  </a:lnTo>
                  <a:lnTo>
                    <a:pt x="779" y="0"/>
                  </a:lnTo>
                  <a:lnTo>
                    <a:pt x="739" y="48"/>
                  </a:lnTo>
                  <a:lnTo>
                    <a:pt x="819" y="48"/>
                  </a:lnTo>
                  <a:lnTo>
                    <a:pt x="939" y="168"/>
                  </a:lnTo>
                  <a:lnTo>
                    <a:pt x="1044" y="168"/>
                  </a:lnTo>
                  <a:lnTo>
                    <a:pt x="1044" y="265"/>
                  </a:lnTo>
                  <a:lnTo>
                    <a:pt x="1260" y="481"/>
                  </a:lnTo>
                  <a:lnTo>
                    <a:pt x="1260" y="658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6" name="Freeform 16"/>
            <p:cNvSpPr>
              <a:spLocks noChangeAspect="1"/>
            </p:cNvSpPr>
            <p:nvPr/>
          </p:nvSpPr>
          <p:spPr bwMode="auto">
            <a:xfrm>
              <a:off x="3129" y="712"/>
              <a:ext cx="1333" cy="1151"/>
            </a:xfrm>
            <a:custGeom>
              <a:avLst/>
              <a:gdLst>
                <a:gd name="T0" fmla="*/ 1052 w 1629"/>
                <a:gd name="T1" fmla="*/ 297 h 1397"/>
                <a:gd name="T2" fmla="*/ 1220 w 1629"/>
                <a:gd name="T3" fmla="*/ 297 h 1397"/>
                <a:gd name="T4" fmla="*/ 1268 w 1629"/>
                <a:gd name="T5" fmla="*/ 354 h 1397"/>
                <a:gd name="T6" fmla="*/ 1373 w 1629"/>
                <a:gd name="T7" fmla="*/ 354 h 1397"/>
                <a:gd name="T8" fmla="*/ 1493 w 1629"/>
                <a:gd name="T9" fmla="*/ 466 h 1397"/>
                <a:gd name="T10" fmla="*/ 1549 w 1629"/>
                <a:gd name="T11" fmla="*/ 530 h 1397"/>
                <a:gd name="T12" fmla="*/ 1629 w 1629"/>
                <a:gd name="T13" fmla="*/ 530 h 1397"/>
                <a:gd name="T14" fmla="*/ 1549 w 1629"/>
                <a:gd name="T15" fmla="*/ 602 h 1397"/>
                <a:gd name="T16" fmla="*/ 1357 w 1629"/>
                <a:gd name="T17" fmla="*/ 602 h 1397"/>
                <a:gd name="T18" fmla="*/ 1357 w 1629"/>
                <a:gd name="T19" fmla="*/ 659 h 1397"/>
                <a:gd name="T20" fmla="*/ 1397 w 1629"/>
                <a:gd name="T21" fmla="*/ 699 h 1397"/>
                <a:gd name="T22" fmla="*/ 1397 w 1629"/>
                <a:gd name="T23" fmla="*/ 1028 h 1397"/>
                <a:gd name="T24" fmla="*/ 1349 w 1629"/>
                <a:gd name="T25" fmla="*/ 1084 h 1397"/>
                <a:gd name="T26" fmla="*/ 1260 w 1629"/>
                <a:gd name="T27" fmla="*/ 1084 h 1397"/>
                <a:gd name="T28" fmla="*/ 1260 w 1629"/>
                <a:gd name="T29" fmla="*/ 1301 h 1397"/>
                <a:gd name="T30" fmla="*/ 1140 w 1629"/>
                <a:gd name="T31" fmla="*/ 1301 h 1397"/>
                <a:gd name="T32" fmla="*/ 1060 w 1629"/>
                <a:gd name="T33" fmla="*/ 1397 h 1397"/>
                <a:gd name="T34" fmla="*/ 939 w 1629"/>
                <a:gd name="T35" fmla="*/ 1397 h 1397"/>
                <a:gd name="T36" fmla="*/ 939 w 1629"/>
                <a:gd name="T37" fmla="*/ 1277 h 1397"/>
                <a:gd name="T38" fmla="*/ 859 w 1629"/>
                <a:gd name="T39" fmla="*/ 1277 h 1397"/>
                <a:gd name="T40" fmla="*/ 859 w 1629"/>
                <a:gd name="T41" fmla="*/ 1124 h 1397"/>
                <a:gd name="T42" fmla="*/ 779 w 1629"/>
                <a:gd name="T43" fmla="*/ 1044 h 1397"/>
                <a:gd name="T44" fmla="*/ 779 w 1629"/>
                <a:gd name="T45" fmla="*/ 771 h 1397"/>
                <a:gd name="T46" fmla="*/ 698 w 1629"/>
                <a:gd name="T47" fmla="*/ 843 h 1397"/>
                <a:gd name="T48" fmla="*/ 642 w 1629"/>
                <a:gd name="T49" fmla="*/ 787 h 1397"/>
                <a:gd name="T50" fmla="*/ 546 w 1629"/>
                <a:gd name="T51" fmla="*/ 787 h 1397"/>
                <a:gd name="T52" fmla="*/ 546 w 1629"/>
                <a:gd name="T53" fmla="*/ 1012 h 1397"/>
                <a:gd name="T54" fmla="*/ 393 w 1629"/>
                <a:gd name="T55" fmla="*/ 1012 h 1397"/>
                <a:gd name="T56" fmla="*/ 393 w 1629"/>
                <a:gd name="T57" fmla="*/ 883 h 1397"/>
                <a:gd name="T58" fmla="*/ 289 w 1629"/>
                <a:gd name="T59" fmla="*/ 787 h 1397"/>
                <a:gd name="T60" fmla="*/ 217 w 1629"/>
                <a:gd name="T61" fmla="*/ 859 h 1397"/>
                <a:gd name="T62" fmla="*/ 105 w 1629"/>
                <a:gd name="T63" fmla="*/ 859 h 1397"/>
                <a:gd name="T64" fmla="*/ 0 w 1629"/>
                <a:gd name="T65" fmla="*/ 755 h 1397"/>
                <a:gd name="T66" fmla="*/ 0 w 1629"/>
                <a:gd name="T67" fmla="*/ 675 h 1397"/>
                <a:gd name="T68" fmla="*/ 137 w 1629"/>
                <a:gd name="T69" fmla="*/ 675 h 1397"/>
                <a:gd name="T70" fmla="*/ 137 w 1629"/>
                <a:gd name="T71" fmla="*/ 410 h 1397"/>
                <a:gd name="T72" fmla="*/ 217 w 1629"/>
                <a:gd name="T73" fmla="*/ 338 h 1397"/>
                <a:gd name="T74" fmla="*/ 121 w 1629"/>
                <a:gd name="T75" fmla="*/ 241 h 1397"/>
                <a:gd name="T76" fmla="*/ 233 w 1629"/>
                <a:gd name="T77" fmla="*/ 129 h 1397"/>
                <a:gd name="T78" fmla="*/ 458 w 1629"/>
                <a:gd name="T79" fmla="*/ 129 h 1397"/>
                <a:gd name="T80" fmla="*/ 458 w 1629"/>
                <a:gd name="T81" fmla="*/ 281 h 1397"/>
                <a:gd name="T82" fmla="*/ 554 w 1629"/>
                <a:gd name="T83" fmla="*/ 193 h 1397"/>
                <a:gd name="T84" fmla="*/ 634 w 1629"/>
                <a:gd name="T85" fmla="*/ 265 h 1397"/>
                <a:gd name="T86" fmla="*/ 634 w 1629"/>
                <a:gd name="T87" fmla="*/ 0 h 1397"/>
                <a:gd name="T88" fmla="*/ 723 w 1629"/>
                <a:gd name="T89" fmla="*/ 97 h 1397"/>
                <a:gd name="T90" fmla="*/ 843 w 1629"/>
                <a:gd name="T91" fmla="*/ 97 h 1397"/>
                <a:gd name="T92" fmla="*/ 1052 w 1629"/>
                <a:gd name="T93" fmla="*/ 297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9" h="1397">
                  <a:moveTo>
                    <a:pt x="1052" y="297"/>
                  </a:moveTo>
                  <a:lnTo>
                    <a:pt x="1220" y="297"/>
                  </a:lnTo>
                  <a:lnTo>
                    <a:pt x="1268" y="354"/>
                  </a:lnTo>
                  <a:lnTo>
                    <a:pt x="1373" y="354"/>
                  </a:lnTo>
                  <a:lnTo>
                    <a:pt x="1493" y="466"/>
                  </a:lnTo>
                  <a:lnTo>
                    <a:pt x="1549" y="530"/>
                  </a:lnTo>
                  <a:lnTo>
                    <a:pt x="1629" y="530"/>
                  </a:lnTo>
                  <a:lnTo>
                    <a:pt x="1549" y="602"/>
                  </a:lnTo>
                  <a:lnTo>
                    <a:pt x="1357" y="602"/>
                  </a:lnTo>
                  <a:lnTo>
                    <a:pt x="1357" y="659"/>
                  </a:lnTo>
                  <a:lnTo>
                    <a:pt x="1397" y="699"/>
                  </a:lnTo>
                  <a:lnTo>
                    <a:pt x="1397" y="1028"/>
                  </a:lnTo>
                  <a:lnTo>
                    <a:pt x="1349" y="1084"/>
                  </a:lnTo>
                  <a:lnTo>
                    <a:pt x="1260" y="1084"/>
                  </a:lnTo>
                  <a:lnTo>
                    <a:pt x="1260" y="1301"/>
                  </a:lnTo>
                  <a:lnTo>
                    <a:pt x="1140" y="1301"/>
                  </a:lnTo>
                  <a:lnTo>
                    <a:pt x="1060" y="1397"/>
                  </a:lnTo>
                  <a:lnTo>
                    <a:pt x="939" y="1397"/>
                  </a:lnTo>
                  <a:lnTo>
                    <a:pt x="939" y="1277"/>
                  </a:lnTo>
                  <a:lnTo>
                    <a:pt x="859" y="1277"/>
                  </a:lnTo>
                  <a:lnTo>
                    <a:pt x="859" y="1124"/>
                  </a:lnTo>
                  <a:lnTo>
                    <a:pt x="779" y="1044"/>
                  </a:lnTo>
                  <a:lnTo>
                    <a:pt x="779" y="771"/>
                  </a:lnTo>
                  <a:lnTo>
                    <a:pt x="698" y="843"/>
                  </a:lnTo>
                  <a:lnTo>
                    <a:pt x="642" y="787"/>
                  </a:lnTo>
                  <a:lnTo>
                    <a:pt x="546" y="787"/>
                  </a:lnTo>
                  <a:lnTo>
                    <a:pt x="546" y="1012"/>
                  </a:lnTo>
                  <a:lnTo>
                    <a:pt x="393" y="1012"/>
                  </a:lnTo>
                  <a:lnTo>
                    <a:pt x="393" y="883"/>
                  </a:lnTo>
                  <a:lnTo>
                    <a:pt x="289" y="787"/>
                  </a:lnTo>
                  <a:lnTo>
                    <a:pt x="217" y="859"/>
                  </a:lnTo>
                  <a:lnTo>
                    <a:pt x="105" y="859"/>
                  </a:lnTo>
                  <a:lnTo>
                    <a:pt x="0" y="755"/>
                  </a:lnTo>
                  <a:lnTo>
                    <a:pt x="0" y="675"/>
                  </a:lnTo>
                  <a:lnTo>
                    <a:pt x="137" y="675"/>
                  </a:lnTo>
                  <a:lnTo>
                    <a:pt x="137" y="410"/>
                  </a:lnTo>
                  <a:lnTo>
                    <a:pt x="217" y="338"/>
                  </a:lnTo>
                  <a:lnTo>
                    <a:pt x="121" y="241"/>
                  </a:lnTo>
                  <a:lnTo>
                    <a:pt x="233" y="129"/>
                  </a:lnTo>
                  <a:lnTo>
                    <a:pt x="458" y="129"/>
                  </a:lnTo>
                  <a:lnTo>
                    <a:pt x="458" y="281"/>
                  </a:lnTo>
                  <a:lnTo>
                    <a:pt x="554" y="193"/>
                  </a:lnTo>
                  <a:lnTo>
                    <a:pt x="634" y="265"/>
                  </a:lnTo>
                  <a:lnTo>
                    <a:pt x="634" y="0"/>
                  </a:lnTo>
                  <a:lnTo>
                    <a:pt x="723" y="97"/>
                  </a:lnTo>
                  <a:lnTo>
                    <a:pt x="843" y="97"/>
                  </a:lnTo>
                  <a:lnTo>
                    <a:pt x="1052" y="297"/>
                  </a:lnTo>
                  <a:close/>
                </a:path>
              </a:pathLst>
            </a:custGeom>
            <a:solidFill>
              <a:schemeClr val="bg2"/>
            </a:solidFill>
            <a:ln w="952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7" name="Freeform 17"/>
            <p:cNvSpPr>
              <a:spLocks noChangeAspect="1"/>
            </p:cNvSpPr>
            <p:nvPr/>
          </p:nvSpPr>
          <p:spPr bwMode="auto">
            <a:xfrm>
              <a:off x="3981" y="810"/>
              <a:ext cx="147" cy="148"/>
            </a:xfrm>
            <a:custGeom>
              <a:avLst/>
              <a:gdLst>
                <a:gd name="T0" fmla="*/ 0 w 176"/>
                <a:gd name="T1" fmla="*/ 112 h 176"/>
                <a:gd name="T2" fmla="*/ 112 w 176"/>
                <a:gd name="T3" fmla="*/ 0 h 176"/>
                <a:gd name="T4" fmla="*/ 112 w 176"/>
                <a:gd name="T5" fmla="*/ 120 h 176"/>
                <a:gd name="T6" fmla="*/ 176 w 176"/>
                <a:gd name="T7" fmla="*/ 176 h 176"/>
                <a:gd name="T8" fmla="*/ 8 w 176"/>
                <a:gd name="T9" fmla="*/ 176 h 176"/>
                <a:gd name="T10" fmla="*/ 0 w 176"/>
                <a:gd name="T11" fmla="*/ 11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176">
                  <a:moveTo>
                    <a:pt x="0" y="112"/>
                  </a:moveTo>
                  <a:lnTo>
                    <a:pt x="112" y="0"/>
                  </a:lnTo>
                  <a:lnTo>
                    <a:pt x="112" y="120"/>
                  </a:lnTo>
                  <a:lnTo>
                    <a:pt x="176" y="176"/>
                  </a:lnTo>
                  <a:lnTo>
                    <a:pt x="8" y="176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bg2"/>
            </a:solidFill>
            <a:ln w="952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8" name="Freeform 18"/>
            <p:cNvSpPr>
              <a:spLocks noChangeAspect="1"/>
            </p:cNvSpPr>
            <p:nvPr/>
          </p:nvSpPr>
          <p:spPr bwMode="auto">
            <a:xfrm>
              <a:off x="3612" y="1045"/>
              <a:ext cx="147" cy="89"/>
            </a:xfrm>
            <a:custGeom>
              <a:avLst/>
              <a:gdLst>
                <a:gd name="T0" fmla="*/ 177 w 177"/>
                <a:gd name="T1" fmla="*/ 112 h 112"/>
                <a:gd name="T2" fmla="*/ 112 w 177"/>
                <a:gd name="T3" fmla="*/ 112 h 112"/>
                <a:gd name="T4" fmla="*/ 0 w 177"/>
                <a:gd name="T5" fmla="*/ 0 h 112"/>
                <a:gd name="T6" fmla="*/ 64 w 177"/>
                <a:gd name="T7" fmla="*/ 0 h 112"/>
                <a:gd name="T8" fmla="*/ 96 w 177"/>
                <a:gd name="T9" fmla="*/ 32 h 112"/>
                <a:gd name="T10" fmla="*/ 177 w 177"/>
                <a:gd name="T11" fmla="*/ 32 h 112"/>
                <a:gd name="T12" fmla="*/ 177 w 177"/>
                <a:gd name="T13" fmla="*/ 56 h 112"/>
                <a:gd name="T14" fmla="*/ 177 w 177"/>
                <a:gd name="T1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112">
                  <a:moveTo>
                    <a:pt x="177" y="112"/>
                  </a:moveTo>
                  <a:lnTo>
                    <a:pt x="112" y="112"/>
                  </a:lnTo>
                  <a:lnTo>
                    <a:pt x="0" y="0"/>
                  </a:lnTo>
                  <a:lnTo>
                    <a:pt x="64" y="0"/>
                  </a:lnTo>
                  <a:lnTo>
                    <a:pt x="96" y="32"/>
                  </a:lnTo>
                  <a:lnTo>
                    <a:pt x="177" y="32"/>
                  </a:lnTo>
                  <a:lnTo>
                    <a:pt x="177" y="56"/>
                  </a:lnTo>
                  <a:lnTo>
                    <a:pt x="177" y="112"/>
                  </a:lnTo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9" name="Freeform 19"/>
            <p:cNvSpPr>
              <a:spLocks noChangeAspect="1"/>
            </p:cNvSpPr>
            <p:nvPr/>
          </p:nvSpPr>
          <p:spPr bwMode="auto">
            <a:xfrm>
              <a:off x="4859" y="1300"/>
              <a:ext cx="185" cy="140"/>
            </a:xfrm>
            <a:custGeom>
              <a:avLst/>
              <a:gdLst>
                <a:gd name="T0" fmla="*/ 0 w 225"/>
                <a:gd name="T1" fmla="*/ 48 h 168"/>
                <a:gd name="T2" fmla="*/ 0 w 225"/>
                <a:gd name="T3" fmla="*/ 144 h 168"/>
                <a:gd name="T4" fmla="*/ 144 w 225"/>
                <a:gd name="T5" fmla="*/ 144 h 168"/>
                <a:gd name="T6" fmla="*/ 168 w 225"/>
                <a:gd name="T7" fmla="*/ 168 h 168"/>
                <a:gd name="T8" fmla="*/ 225 w 225"/>
                <a:gd name="T9" fmla="*/ 120 h 168"/>
                <a:gd name="T10" fmla="*/ 177 w 225"/>
                <a:gd name="T11" fmla="*/ 72 h 168"/>
                <a:gd name="T12" fmla="*/ 177 w 225"/>
                <a:gd name="T13" fmla="*/ 0 h 168"/>
                <a:gd name="T14" fmla="*/ 48 w 225"/>
                <a:gd name="T15" fmla="*/ 0 h 168"/>
                <a:gd name="T16" fmla="*/ 0 w 225"/>
                <a:gd name="T17" fmla="*/ 4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168">
                  <a:moveTo>
                    <a:pt x="0" y="48"/>
                  </a:moveTo>
                  <a:lnTo>
                    <a:pt x="0" y="144"/>
                  </a:lnTo>
                  <a:lnTo>
                    <a:pt x="144" y="144"/>
                  </a:lnTo>
                  <a:lnTo>
                    <a:pt x="168" y="168"/>
                  </a:lnTo>
                  <a:lnTo>
                    <a:pt x="225" y="120"/>
                  </a:lnTo>
                  <a:lnTo>
                    <a:pt x="177" y="72"/>
                  </a:lnTo>
                  <a:lnTo>
                    <a:pt x="177" y="0"/>
                  </a:lnTo>
                  <a:lnTo>
                    <a:pt x="48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20" name="Freeform 20"/>
            <p:cNvSpPr>
              <a:spLocks noChangeAspect="1"/>
            </p:cNvSpPr>
            <p:nvPr/>
          </p:nvSpPr>
          <p:spPr bwMode="auto">
            <a:xfrm>
              <a:off x="4871" y="401"/>
              <a:ext cx="138" cy="193"/>
            </a:xfrm>
            <a:custGeom>
              <a:avLst/>
              <a:gdLst>
                <a:gd name="T0" fmla="*/ 0 w 169"/>
                <a:gd name="T1" fmla="*/ 0 h 233"/>
                <a:gd name="T2" fmla="*/ 0 w 169"/>
                <a:gd name="T3" fmla="*/ 177 h 233"/>
                <a:gd name="T4" fmla="*/ 56 w 169"/>
                <a:gd name="T5" fmla="*/ 233 h 233"/>
                <a:gd name="T6" fmla="*/ 112 w 169"/>
                <a:gd name="T7" fmla="*/ 185 h 233"/>
                <a:gd name="T8" fmla="*/ 169 w 169"/>
                <a:gd name="T9" fmla="*/ 233 h 233"/>
                <a:gd name="T10" fmla="*/ 169 w 169"/>
                <a:gd name="T11" fmla="*/ 89 h 233"/>
                <a:gd name="T12" fmla="*/ 80 w 169"/>
                <a:gd name="T13" fmla="*/ 0 h 233"/>
                <a:gd name="T14" fmla="*/ 0 w 169"/>
                <a:gd name="T15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233">
                  <a:moveTo>
                    <a:pt x="0" y="0"/>
                  </a:moveTo>
                  <a:lnTo>
                    <a:pt x="0" y="177"/>
                  </a:lnTo>
                  <a:lnTo>
                    <a:pt x="56" y="233"/>
                  </a:lnTo>
                  <a:lnTo>
                    <a:pt x="112" y="185"/>
                  </a:lnTo>
                  <a:lnTo>
                    <a:pt x="169" y="233"/>
                  </a:lnTo>
                  <a:lnTo>
                    <a:pt x="169" y="89"/>
                  </a:lnTo>
                  <a:lnTo>
                    <a:pt x="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21" name="Freeform 21"/>
            <p:cNvSpPr>
              <a:spLocks noChangeAspect="1"/>
            </p:cNvSpPr>
            <p:nvPr/>
          </p:nvSpPr>
          <p:spPr bwMode="auto">
            <a:xfrm>
              <a:off x="5094" y="645"/>
              <a:ext cx="87" cy="120"/>
            </a:xfrm>
            <a:custGeom>
              <a:avLst/>
              <a:gdLst>
                <a:gd name="T0" fmla="*/ 0 w 104"/>
                <a:gd name="T1" fmla="*/ 0 h 145"/>
                <a:gd name="T2" fmla="*/ 104 w 104"/>
                <a:gd name="T3" fmla="*/ 97 h 145"/>
                <a:gd name="T4" fmla="*/ 104 w 104"/>
                <a:gd name="T5" fmla="*/ 145 h 145"/>
                <a:gd name="T6" fmla="*/ 0 w 104"/>
                <a:gd name="T7" fmla="*/ 145 h 145"/>
                <a:gd name="T8" fmla="*/ 0 w 104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45">
                  <a:moveTo>
                    <a:pt x="0" y="0"/>
                  </a:moveTo>
                  <a:lnTo>
                    <a:pt x="104" y="97"/>
                  </a:lnTo>
                  <a:lnTo>
                    <a:pt x="104" y="145"/>
                  </a:lnTo>
                  <a:lnTo>
                    <a:pt x="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22" name="Freeform 22"/>
            <p:cNvSpPr>
              <a:spLocks noChangeAspect="1"/>
            </p:cNvSpPr>
            <p:nvPr/>
          </p:nvSpPr>
          <p:spPr bwMode="auto">
            <a:xfrm>
              <a:off x="4260" y="475"/>
              <a:ext cx="131" cy="60"/>
            </a:xfrm>
            <a:custGeom>
              <a:avLst/>
              <a:gdLst>
                <a:gd name="T0" fmla="*/ 88 w 160"/>
                <a:gd name="T1" fmla="*/ 0 h 72"/>
                <a:gd name="T2" fmla="*/ 0 w 160"/>
                <a:gd name="T3" fmla="*/ 0 h 72"/>
                <a:gd name="T4" fmla="*/ 64 w 160"/>
                <a:gd name="T5" fmla="*/ 72 h 72"/>
                <a:gd name="T6" fmla="*/ 160 w 160"/>
                <a:gd name="T7" fmla="*/ 72 h 72"/>
                <a:gd name="T8" fmla="*/ 88 w 160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2">
                  <a:moveTo>
                    <a:pt x="88" y="0"/>
                  </a:moveTo>
                  <a:lnTo>
                    <a:pt x="0" y="0"/>
                  </a:lnTo>
                  <a:lnTo>
                    <a:pt x="64" y="72"/>
                  </a:lnTo>
                  <a:lnTo>
                    <a:pt x="160" y="7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23" name="Freeform 23"/>
            <p:cNvSpPr>
              <a:spLocks noChangeAspect="1"/>
            </p:cNvSpPr>
            <p:nvPr/>
          </p:nvSpPr>
          <p:spPr bwMode="auto">
            <a:xfrm>
              <a:off x="2907" y="2673"/>
              <a:ext cx="291" cy="190"/>
            </a:xfrm>
            <a:custGeom>
              <a:avLst/>
              <a:gdLst>
                <a:gd name="T0" fmla="*/ 353 w 353"/>
                <a:gd name="T1" fmla="*/ 233 h 233"/>
                <a:gd name="T2" fmla="*/ 241 w 353"/>
                <a:gd name="T3" fmla="*/ 233 h 233"/>
                <a:gd name="T4" fmla="*/ 0 w 353"/>
                <a:gd name="T5" fmla="*/ 0 h 233"/>
                <a:gd name="T6" fmla="*/ 273 w 353"/>
                <a:gd name="T7" fmla="*/ 0 h 233"/>
                <a:gd name="T8" fmla="*/ 353 w 353"/>
                <a:gd name="T9" fmla="*/ 72 h 233"/>
                <a:gd name="T10" fmla="*/ 353 w 353"/>
                <a:gd name="T1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3" h="233">
                  <a:moveTo>
                    <a:pt x="353" y="233"/>
                  </a:moveTo>
                  <a:lnTo>
                    <a:pt x="241" y="233"/>
                  </a:lnTo>
                  <a:lnTo>
                    <a:pt x="0" y="0"/>
                  </a:lnTo>
                  <a:lnTo>
                    <a:pt x="273" y="0"/>
                  </a:lnTo>
                  <a:lnTo>
                    <a:pt x="353" y="72"/>
                  </a:lnTo>
                  <a:lnTo>
                    <a:pt x="353" y="233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24" name="Rectangle 24"/>
            <p:cNvSpPr>
              <a:spLocks noChangeAspect="1" noChangeArrowheads="1"/>
            </p:cNvSpPr>
            <p:nvPr/>
          </p:nvSpPr>
          <p:spPr bwMode="auto">
            <a:xfrm>
              <a:off x="4375" y="3321"/>
              <a:ext cx="38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München</a:t>
              </a:r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4373" y="3478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4367" y="3298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4397" y="3232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3215" y="3496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3269" y="3340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3677" y="3016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3497" y="2926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3437" y="2920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4247" y="2710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4229" y="2620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3953" y="2554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3551" y="2488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>
              <a:off x="3365" y="2698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3101" y="2734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3053" y="2788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3017" y="2155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>
              <a:off x="3155" y="205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>
              <a:off x="2861" y="2065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3071" y="184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3113" y="1783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3305" y="1753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3479" y="1915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3695" y="1075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3629" y="88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3881" y="691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4187" y="76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4571" y="649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4907" y="1327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4829" y="1411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4919" y="1423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4427" y="1525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911" y="1381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4121" y="1447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4517" y="1771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auto">
            <a:xfrm>
              <a:off x="4523" y="1843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0" name="Rectangle 60"/>
            <p:cNvSpPr>
              <a:spLocks noChangeArrowheads="1"/>
            </p:cNvSpPr>
            <p:nvPr/>
          </p:nvSpPr>
          <p:spPr bwMode="auto">
            <a:xfrm>
              <a:off x="4649" y="1837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1" name="Rectangle 61"/>
            <p:cNvSpPr>
              <a:spLocks noChangeArrowheads="1"/>
            </p:cNvSpPr>
            <p:nvPr/>
          </p:nvSpPr>
          <p:spPr bwMode="auto">
            <a:xfrm>
              <a:off x="5177" y="1699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5033" y="2011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3" name="Rectangle 63"/>
            <p:cNvSpPr>
              <a:spLocks noChangeArrowheads="1"/>
            </p:cNvSpPr>
            <p:nvPr/>
          </p:nvSpPr>
          <p:spPr bwMode="auto">
            <a:xfrm>
              <a:off x="4793" y="2107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4" name="Rectangle 64"/>
            <p:cNvSpPr>
              <a:spLocks noChangeArrowheads="1"/>
            </p:cNvSpPr>
            <p:nvPr/>
          </p:nvSpPr>
          <p:spPr bwMode="auto">
            <a:xfrm>
              <a:off x="4409" y="205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5" name="Rectangle 65"/>
            <p:cNvSpPr>
              <a:spLocks noChangeArrowheads="1"/>
            </p:cNvSpPr>
            <p:nvPr/>
          </p:nvSpPr>
          <p:spPr bwMode="auto">
            <a:xfrm>
              <a:off x="4229" y="2203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6" name="Rectangle 66"/>
            <p:cNvSpPr>
              <a:spLocks noChangeAspect="1" noChangeArrowheads="1"/>
            </p:cNvSpPr>
            <p:nvPr/>
          </p:nvSpPr>
          <p:spPr bwMode="auto">
            <a:xfrm>
              <a:off x="4003" y="3513"/>
              <a:ext cx="48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Holzkirchen</a:t>
              </a:r>
            </a:p>
          </p:txBody>
        </p:sp>
        <p:sp>
          <p:nvSpPr>
            <p:cNvPr id="67" name="Rectangle 67"/>
            <p:cNvSpPr>
              <a:spLocks noChangeAspect="1" noChangeArrowheads="1"/>
            </p:cNvSpPr>
            <p:nvPr/>
          </p:nvSpPr>
          <p:spPr bwMode="auto">
            <a:xfrm>
              <a:off x="3247" y="3243"/>
              <a:ext cx="34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Freiburg</a:t>
              </a:r>
            </a:p>
          </p:txBody>
        </p:sp>
        <p:sp>
          <p:nvSpPr>
            <p:cNvPr id="68" name="Rectangle 68"/>
            <p:cNvSpPr>
              <a:spLocks noChangeAspect="1" noChangeArrowheads="1"/>
            </p:cNvSpPr>
            <p:nvPr/>
          </p:nvSpPr>
          <p:spPr bwMode="auto">
            <a:xfrm>
              <a:off x="3181" y="3525"/>
              <a:ext cx="38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Efringen-</a:t>
              </a:r>
              <a:br>
                <a:rPr lang="de-DE" sz="800">
                  <a:solidFill>
                    <a:srgbClr val="000000"/>
                  </a:solidFill>
                </a:rPr>
              </a:br>
              <a:r>
                <a:rPr lang="de-DE" sz="800">
                  <a:solidFill>
                    <a:srgbClr val="000000"/>
                  </a:solidFill>
                </a:rPr>
                <a:t>Kirchen</a:t>
              </a:r>
            </a:p>
          </p:txBody>
        </p:sp>
        <p:sp>
          <p:nvSpPr>
            <p:cNvPr id="69" name="Rectangle 69"/>
            <p:cNvSpPr>
              <a:spLocks noChangeAspect="1" noChangeArrowheads="1"/>
            </p:cNvSpPr>
            <p:nvPr/>
          </p:nvSpPr>
          <p:spPr bwMode="auto">
            <a:xfrm>
              <a:off x="4261" y="3135"/>
              <a:ext cx="31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Freising</a:t>
              </a:r>
            </a:p>
          </p:txBody>
        </p:sp>
        <p:sp>
          <p:nvSpPr>
            <p:cNvPr id="70" name="Rectangle 70"/>
            <p:cNvSpPr>
              <a:spLocks noChangeAspect="1" noChangeArrowheads="1"/>
            </p:cNvSpPr>
            <p:nvPr/>
          </p:nvSpPr>
          <p:spPr bwMode="auto">
            <a:xfrm>
              <a:off x="3529" y="3045"/>
              <a:ext cx="37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Stuttgart</a:t>
              </a:r>
            </a:p>
          </p:txBody>
        </p:sp>
        <p:sp>
          <p:nvSpPr>
            <p:cNvPr id="71" name="Rectangle 71"/>
            <p:cNvSpPr>
              <a:spLocks noChangeAspect="1" noChangeArrowheads="1"/>
            </p:cNvSpPr>
            <p:nvPr/>
          </p:nvSpPr>
          <p:spPr bwMode="auto">
            <a:xfrm>
              <a:off x="3541" y="2889"/>
              <a:ext cx="31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Pfinztal</a:t>
              </a:r>
            </a:p>
          </p:txBody>
        </p:sp>
        <p:sp>
          <p:nvSpPr>
            <p:cNvPr id="72" name="Rectangle 72"/>
            <p:cNvSpPr>
              <a:spLocks noChangeAspect="1" noChangeArrowheads="1"/>
            </p:cNvSpPr>
            <p:nvPr/>
          </p:nvSpPr>
          <p:spPr bwMode="auto">
            <a:xfrm>
              <a:off x="3265" y="2817"/>
              <a:ext cx="39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Karlsruhe</a:t>
              </a:r>
            </a:p>
          </p:txBody>
        </p:sp>
        <p:sp>
          <p:nvSpPr>
            <p:cNvPr id="73" name="Rectangle 73"/>
            <p:cNvSpPr>
              <a:spLocks noChangeAspect="1" noChangeArrowheads="1"/>
            </p:cNvSpPr>
            <p:nvPr/>
          </p:nvSpPr>
          <p:spPr bwMode="auto">
            <a:xfrm>
              <a:off x="2767" y="2823"/>
              <a:ext cx="51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Saarbrücken</a:t>
              </a:r>
            </a:p>
          </p:txBody>
        </p:sp>
        <p:sp>
          <p:nvSpPr>
            <p:cNvPr id="74" name="Rectangle 74"/>
            <p:cNvSpPr>
              <a:spLocks noChangeAspect="1" noChangeArrowheads="1"/>
            </p:cNvSpPr>
            <p:nvPr/>
          </p:nvSpPr>
          <p:spPr bwMode="auto">
            <a:xfrm>
              <a:off x="2803" y="2637"/>
              <a:ext cx="43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St. Ingbert</a:t>
              </a:r>
            </a:p>
          </p:txBody>
        </p:sp>
        <p:sp>
          <p:nvSpPr>
            <p:cNvPr id="75" name="Rectangle 75"/>
            <p:cNvSpPr>
              <a:spLocks noChangeAspect="1" noChangeArrowheads="1"/>
            </p:cNvSpPr>
            <p:nvPr/>
          </p:nvSpPr>
          <p:spPr bwMode="auto">
            <a:xfrm>
              <a:off x="3421" y="2715"/>
              <a:ext cx="586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Kaiserslautern</a:t>
              </a:r>
            </a:p>
          </p:txBody>
        </p:sp>
        <p:sp>
          <p:nvSpPr>
            <p:cNvPr id="76" name="Rectangle 76"/>
            <p:cNvSpPr>
              <a:spLocks noChangeAspect="1" noChangeArrowheads="1"/>
            </p:cNvSpPr>
            <p:nvPr/>
          </p:nvSpPr>
          <p:spPr bwMode="auto">
            <a:xfrm>
              <a:off x="3373" y="2403"/>
              <a:ext cx="43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Darmstadt</a:t>
              </a:r>
            </a:p>
          </p:txBody>
        </p:sp>
        <p:sp>
          <p:nvSpPr>
            <p:cNvPr id="77" name="Rectangle 77"/>
            <p:cNvSpPr>
              <a:spLocks noChangeAspect="1" noChangeArrowheads="1"/>
            </p:cNvSpPr>
            <p:nvPr/>
          </p:nvSpPr>
          <p:spPr bwMode="auto">
            <a:xfrm>
              <a:off x="3787" y="2463"/>
              <a:ext cx="41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Würzburg</a:t>
              </a:r>
            </a:p>
          </p:txBody>
        </p:sp>
        <p:sp>
          <p:nvSpPr>
            <p:cNvPr id="78" name="Rectangle 78"/>
            <p:cNvSpPr>
              <a:spLocks noChangeAspect="1" noChangeArrowheads="1"/>
            </p:cNvSpPr>
            <p:nvPr/>
          </p:nvSpPr>
          <p:spPr bwMode="auto">
            <a:xfrm>
              <a:off x="4207" y="2535"/>
              <a:ext cx="36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Erlangen</a:t>
              </a:r>
            </a:p>
          </p:txBody>
        </p:sp>
        <p:sp>
          <p:nvSpPr>
            <p:cNvPr id="79" name="Rectangle 79"/>
            <p:cNvSpPr>
              <a:spLocks noChangeAspect="1" noChangeArrowheads="1"/>
            </p:cNvSpPr>
            <p:nvPr/>
          </p:nvSpPr>
          <p:spPr bwMode="auto">
            <a:xfrm>
              <a:off x="4309" y="2715"/>
              <a:ext cx="396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Nürnberg</a:t>
              </a:r>
            </a:p>
          </p:txBody>
        </p:sp>
        <p:sp>
          <p:nvSpPr>
            <p:cNvPr id="80" name="Rectangle 80"/>
            <p:cNvSpPr>
              <a:spLocks noChangeAspect="1" noChangeArrowheads="1"/>
            </p:cNvSpPr>
            <p:nvPr/>
          </p:nvSpPr>
          <p:spPr bwMode="auto">
            <a:xfrm>
              <a:off x="4117" y="2235"/>
              <a:ext cx="33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Ilmenau</a:t>
              </a:r>
            </a:p>
          </p:txBody>
        </p:sp>
        <p:sp>
          <p:nvSpPr>
            <p:cNvPr id="81" name="Rectangle 81"/>
            <p:cNvSpPr>
              <a:spLocks noChangeAspect="1" noChangeArrowheads="1"/>
            </p:cNvSpPr>
            <p:nvPr/>
          </p:nvSpPr>
          <p:spPr bwMode="auto">
            <a:xfrm>
              <a:off x="4159" y="1809"/>
              <a:ext cx="396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Schkopau</a:t>
              </a:r>
            </a:p>
          </p:txBody>
        </p:sp>
        <p:sp>
          <p:nvSpPr>
            <p:cNvPr id="82" name="Rectangle 82"/>
            <p:cNvSpPr>
              <a:spLocks noChangeAspect="1" noChangeArrowheads="1"/>
            </p:cNvSpPr>
            <p:nvPr/>
          </p:nvSpPr>
          <p:spPr bwMode="auto">
            <a:xfrm>
              <a:off x="4963" y="1419"/>
              <a:ext cx="28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Teltow</a:t>
              </a:r>
            </a:p>
          </p:txBody>
        </p:sp>
        <p:sp>
          <p:nvSpPr>
            <p:cNvPr id="83" name="Rectangle 83"/>
            <p:cNvSpPr>
              <a:spLocks noChangeAspect="1" noChangeArrowheads="1"/>
            </p:cNvSpPr>
            <p:nvPr/>
          </p:nvSpPr>
          <p:spPr bwMode="auto">
            <a:xfrm>
              <a:off x="2827" y="1701"/>
              <a:ext cx="50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Oberhausen</a:t>
              </a:r>
            </a:p>
          </p:txBody>
        </p:sp>
        <p:sp>
          <p:nvSpPr>
            <p:cNvPr id="84" name="Rectangle 84"/>
            <p:cNvSpPr>
              <a:spLocks noChangeAspect="1" noChangeArrowheads="1"/>
            </p:cNvSpPr>
            <p:nvPr/>
          </p:nvSpPr>
          <p:spPr bwMode="auto">
            <a:xfrm>
              <a:off x="2839" y="1869"/>
              <a:ext cx="37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Duisburg</a:t>
              </a:r>
            </a:p>
          </p:txBody>
        </p:sp>
        <p:sp>
          <p:nvSpPr>
            <p:cNvPr id="85" name="Rectangle 85"/>
            <p:cNvSpPr>
              <a:spLocks noChangeAspect="1" noChangeArrowheads="1"/>
            </p:cNvSpPr>
            <p:nvPr/>
          </p:nvSpPr>
          <p:spPr bwMode="auto">
            <a:xfrm>
              <a:off x="3080" y="2130"/>
              <a:ext cx="44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Euskirchen</a:t>
              </a:r>
            </a:p>
          </p:txBody>
        </p:sp>
        <p:sp>
          <p:nvSpPr>
            <p:cNvPr id="86" name="Rectangle 86"/>
            <p:cNvSpPr>
              <a:spLocks noChangeAspect="1" noChangeArrowheads="1"/>
            </p:cNvSpPr>
            <p:nvPr/>
          </p:nvSpPr>
          <p:spPr bwMode="auto">
            <a:xfrm>
              <a:off x="2677" y="2091"/>
              <a:ext cx="30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Aachen</a:t>
              </a:r>
            </a:p>
          </p:txBody>
        </p:sp>
        <p:sp>
          <p:nvSpPr>
            <p:cNvPr id="87" name="Rectangle 87"/>
            <p:cNvSpPr>
              <a:spLocks noChangeAspect="1" noChangeArrowheads="1"/>
            </p:cNvSpPr>
            <p:nvPr/>
          </p:nvSpPr>
          <p:spPr bwMode="auto">
            <a:xfrm>
              <a:off x="3199" y="2043"/>
              <a:ext cx="49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St. Augustin</a:t>
              </a:r>
            </a:p>
          </p:txBody>
        </p:sp>
        <p:sp>
          <p:nvSpPr>
            <p:cNvPr id="88" name="Rectangle 88"/>
            <p:cNvSpPr>
              <a:spLocks noChangeAspect="1" noChangeArrowheads="1"/>
            </p:cNvSpPr>
            <p:nvPr/>
          </p:nvSpPr>
          <p:spPr bwMode="auto">
            <a:xfrm>
              <a:off x="3199" y="1929"/>
              <a:ext cx="60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Schmallenberg</a:t>
              </a:r>
            </a:p>
          </p:txBody>
        </p:sp>
        <p:sp>
          <p:nvSpPr>
            <p:cNvPr id="89" name="Rectangle 89"/>
            <p:cNvSpPr>
              <a:spLocks noChangeAspect="1" noChangeArrowheads="1"/>
            </p:cNvSpPr>
            <p:nvPr/>
          </p:nvSpPr>
          <p:spPr bwMode="auto">
            <a:xfrm>
              <a:off x="3253" y="1773"/>
              <a:ext cx="42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Dortmund</a:t>
              </a:r>
            </a:p>
          </p:txBody>
        </p:sp>
        <p:sp>
          <p:nvSpPr>
            <p:cNvPr id="90" name="Rectangle 90"/>
            <p:cNvSpPr>
              <a:spLocks noChangeAspect="1" noChangeArrowheads="1"/>
            </p:cNvSpPr>
            <p:nvPr/>
          </p:nvSpPr>
          <p:spPr bwMode="auto">
            <a:xfrm>
              <a:off x="4513" y="1365"/>
              <a:ext cx="35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Potsdam</a:t>
              </a:r>
            </a:p>
          </p:txBody>
        </p:sp>
        <p:sp>
          <p:nvSpPr>
            <p:cNvPr id="91" name="Rectangle 91"/>
            <p:cNvSpPr>
              <a:spLocks noChangeAspect="1" noChangeArrowheads="1"/>
            </p:cNvSpPr>
            <p:nvPr/>
          </p:nvSpPr>
          <p:spPr bwMode="auto">
            <a:xfrm>
              <a:off x="4957" y="1299"/>
              <a:ext cx="24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Berlin</a:t>
              </a:r>
            </a:p>
          </p:txBody>
        </p:sp>
        <p:sp>
          <p:nvSpPr>
            <p:cNvPr id="92" name="Rectangle 92"/>
            <p:cNvSpPr>
              <a:spLocks noChangeAspect="1" noChangeArrowheads="1"/>
            </p:cNvSpPr>
            <p:nvPr/>
          </p:nvSpPr>
          <p:spPr bwMode="auto">
            <a:xfrm>
              <a:off x="4615" y="633"/>
              <a:ext cx="31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Rostock</a:t>
              </a:r>
            </a:p>
          </p:txBody>
        </p:sp>
        <p:sp>
          <p:nvSpPr>
            <p:cNvPr id="93" name="Rectangle 93"/>
            <p:cNvSpPr>
              <a:spLocks noChangeAspect="1" noChangeArrowheads="1"/>
            </p:cNvSpPr>
            <p:nvPr/>
          </p:nvSpPr>
          <p:spPr bwMode="auto">
            <a:xfrm>
              <a:off x="4237" y="753"/>
              <a:ext cx="28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 dirty="0">
                  <a:solidFill>
                    <a:srgbClr val="000000"/>
                  </a:solidFill>
                </a:rPr>
                <a:t>Lübeck</a:t>
              </a:r>
            </a:p>
          </p:txBody>
        </p:sp>
        <p:sp>
          <p:nvSpPr>
            <p:cNvPr id="94" name="Rectangle 94"/>
            <p:cNvSpPr>
              <a:spLocks noChangeAspect="1" noChangeArrowheads="1"/>
            </p:cNvSpPr>
            <p:nvPr/>
          </p:nvSpPr>
          <p:spPr bwMode="auto">
            <a:xfrm>
              <a:off x="3925" y="663"/>
              <a:ext cx="30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 dirty="0">
                  <a:solidFill>
                    <a:srgbClr val="000000"/>
                  </a:solidFill>
                </a:rPr>
                <a:t>Itzehoe</a:t>
              </a:r>
            </a:p>
          </p:txBody>
        </p:sp>
        <p:sp>
          <p:nvSpPr>
            <p:cNvPr id="95" name="Rectangle 95"/>
            <p:cNvSpPr>
              <a:spLocks noChangeAspect="1" noChangeArrowheads="1"/>
            </p:cNvSpPr>
            <p:nvPr/>
          </p:nvSpPr>
          <p:spPr bwMode="auto">
            <a:xfrm>
              <a:off x="3871" y="1473"/>
              <a:ext cx="57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Braunschweig</a:t>
              </a:r>
            </a:p>
          </p:txBody>
        </p:sp>
        <p:sp>
          <p:nvSpPr>
            <p:cNvPr id="96" name="Rectangle 96"/>
            <p:cNvSpPr>
              <a:spLocks noChangeAspect="1" noChangeArrowheads="1"/>
            </p:cNvSpPr>
            <p:nvPr/>
          </p:nvSpPr>
          <p:spPr bwMode="auto">
            <a:xfrm>
              <a:off x="3751" y="1287"/>
              <a:ext cx="40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Hannover</a:t>
              </a:r>
            </a:p>
          </p:txBody>
        </p:sp>
        <p:sp>
          <p:nvSpPr>
            <p:cNvPr id="97" name="Rectangle 97"/>
            <p:cNvSpPr>
              <a:spLocks noChangeAspect="1" noChangeArrowheads="1"/>
            </p:cNvSpPr>
            <p:nvPr/>
          </p:nvSpPr>
          <p:spPr bwMode="auto">
            <a:xfrm>
              <a:off x="3751" y="1044"/>
              <a:ext cx="31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Bremen</a:t>
              </a:r>
            </a:p>
          </p:txBody>
        </p:sp>
        <p:sp>
          <p:nvSpPr>
            <p:cNvPr id="98" name="Rectangle 98"/>
            <p:cNvSpPr>
              <a:spLocks noChangeAspect="1" noChangeArrowheads="1"/>
            </p:cNvSpPr>
            <p:nvPr/>
          </p:nvSpPr>
          <p:spPr bwMode="auto">
            <a:xfrm>
              <a:off x="3289" y="909"/>
              <a:ext cx="55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Bremerhaven</a:t>
              </a:r>
            </a:p>
          </p:txBody>
        </p:sp>
        <p:sp>
          <p:nvSpPr>
            <p:cNvPr id="99" name="Rectangle 99"/>
            <p:cNvSpPr>
              <a:spLocks noChangeAspect="1" noChangeArrowheads="1"/>
            </p:cNvSpPr>
            <p:nvPr/>
          </p:nvSpPr>
          <p:spPr bwMode="auto">
            <a:xfrm>
              <a:off x="4459" y="2031"/>
              <a:ext cx="187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Jena</a:t>
              </a:r>
            </a:p>
          </p:txBody>
        </p:sp>
        <p:sp>
          <p:nvSpPr>
            <p:cNvPr id="100" name="Rectangle 100"/>
            <p:cNvSpPr>
              <a:spLocks noChangeAspect="1" noChangeArrowheads="1"/>
            </p:cNvSpPr>
            <p:nvPr/>
          </p:nvSpPr>
          <p:spPr bwMode="auto">
            <a:xfrm>
              <a:off x="4705" y="1815"/>
              <a:ext cx="29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Leipzig</a:t>
              </a:r>
            </a:p>
          </p:txBody>
        </p:sp>
        <p:sp>
          <p:nvSpPr>
            <p:cNvPr id="101" name="Rectangle 101"/>
            <p:cNvSpPr>
              <a:spLocks noChangeAspect="1" noChangeArrowheads="1"/>
            </p:cNvSpPr>
            <p:nvPr/>
          </p:nvSpPr>
          <p:spPr bwMode="auto">
            <a:xfrm>
              <a:off x="4681" y="2133"/>
              <a:ext cx="39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 dirty="0">
                  <a:solidFill>
                    <a:srgbClr val="000000"/>
                  </a:solidFill>
                </a:rPr>
                <a:t>Chemnitz</a:t>
              </a:r>
            </a:p>
          </p:txBody>
        </p:sp>
        <p:sp>
          <p:nvSpPr>
            <p:cNvPr id="102" name="Rectangle 102"/>
            <p:cNvSpPr>
              <a:spLocks noChangeAspect="1" noChangeArrowheads="1"/>
            </p:cNvSpPr>
            <p:nvPr/>
          </p:nvSpPr>
          <p:spPr bwMode="auto">
            <a:xfrm>
              <a:off x="4999" y="1929"/>
              <a:ext cx="33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Dresden</a:t>
              </a:r>
            </a:p>
          </p:txBody>
        </p:sp>
        <p:sp>
          <p:nvSpPr>
            <p:cNvPr id="103" name="Rectangle 103"/>
            <p:cNvSpPr>
              <a:spLocks noChangeAspect="1" noChangeArrowheads="1"/>
            </p:cNvSpPr>
            <p:nvPr/>
          </p:nvSpPr>
          <p:spPr bwMode="auto">
            <a:xfrm>
              <a:off x="4999" y="1611"/>
              <a:ext cx="31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Cottbus</a:t>
              </a:r>
            </a:p>
          </p:txBody>
        </p:sp>
        <p:sp>
          <p:nvSpPr>
            <p:cNvPr id="104" name="Rectangle 104"/>
            <p:cNvSpPr>
              <a:spLocks noChangeAspect="1" noChangeArrowheads="1"/>
            </p:cNvSpPr>
            <p:nvPr/>
          </p:nvSpPr>
          <p:spPr bwMode="auto">
            <a:xfrm>
              <a:off x="4471" y="1515"/>
              <a:ext cx="48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Magdeburg</a:t>
              </a:r>
            </a:p>
          </p:txBody>
        </p:sp>
        <p:sp>
          <p:nvSpPr>
            <p:cNvPr id="105" name="Rectangle 105"/>
            <p:cNvSpPr>
              <a:spLocks noChangeAspect="1" noChangeArrowheads="1"/>
            </p:cNvSpPr>
            <p:nvPr/>
          </p:nvSpPr>
          <p:spPr bwMode="auto">
            <a:xfrm>
              <a:off x="4321" y="1701"/>
              <a:ext cx="190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defTabSz="842963"/>
              <a:r>
                <a:rPr lang="de-DE" sz="800" dirty="0">
                  <a:solidFill>
                    <a:srgbClr val="000000"/>
                  </a:solidFill>
                </a:rPr>
                <a:t>Halle</a:t>
              </a:r>
            </a:p>
          </p:txBody>
        </p:sp>
        <p:sp>
          <p:nvSpPr>
            <p:cNvPr id="106" name="Rectangle 106"/>
            <p:cNvSpPr>
              <a:spLocks noChangeAspect="1" noChangeArrowheads="1"/>
            </p:cNvSpPr>
            <p:nvPr/>
          </p:nvSpPr>
          <p:spPr bwMode="auto">
            <a:xfrm>
              <a:off x="4023" y="2688"/>
              <a:ext cx="22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Fürth</a:t>
              </a:r>
            </a:p>
          </p:txBody>
        </p:sp>
        <p:sp>
          <p:nvSpPr>
            <p:cNvPr id="107" name="Rectangle 107"/>
            <p:cNvSpPr>
              <a:spLocks noChangeArrowheads="1"/>
            </p:cNvSpPr>
            <p:nvPr/>
          </p:nvSpPr>
          <p:spPr bwMode="auto">
            <a:xfrm>
              <a:off x="4207" y="2671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08" name="Rectangle 108"/>
            <p:cNvSpPr>
              <a:spLocks noChangeAspect="1" noChangeArrowheads="1"/>
            </p:cNvSpPr>
            <p:nvPr/>
          </p:nvSpPr>
          <p:spPr bwMode="auto">
            <a:xfrm>
              <a:off x="3128" y="2232"/>
              <a:ext cx="45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Wachtberg</a:t>
              </a:r>
            </a:p>
          </p:txBody>
        </p:sp>
        <p:sp>
          <p:nvSpPr>
            <p:cNvPr id="109" name="Rectangle 109"/>
            <p:cNvSpPr>
              <a:spLocks noChangeArrowheads="1"/>
            </p:cNvSpPr>
            <p:nvPr/>
          </p:nvSpPr>
          <p:spPr bwMode="auto">
            <a:xfrm>
              <a:off x="3065" y="221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0" name="Rectangle 110"/>
            <p:cNvSpPr>
              <a:spLocks noChangeArrowheads="1"/>
            </p:cNvSpPr>
            <p:nvPr/>
          </p:nvSpPr>
          <p:spPr bwMode="auto">
            <a:xfrm>
              <a:off x="3437" y="2984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1" name="Rectangle 111"/>
            <p:cNvSpPr>
              <a:spLocks noChangeAspect="1" noChangeArrowheads="1"/>
            </p:cNvSpPr>
            <p:nvPr/>
          </p:nvSpPr>
          <p:spPr bwMode="auto">
            <a:xfrm>
              <a:off x="3085" y="2953"/>
              <a:ext cx="37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Ettlingen</a:t>
              </a:r>
            </a:p>
          </p:txBody>
        </p:sp>
        <p:sp>
          <p:nvSpPr>
            <p:cNvPr id="112" name="Rectangle 112"/>
            <p:cNvSpPr>
              <a:spLocks noChangeAspect="1" noChangeArrowheads="1"/>
            </p:cNvSpPr>
            <p:nvPr/>
          </p:nvSpPr>
          <p:spPr bwMode="auto">
            <a:xfrm>
              <a:off x="3343" y="3443"/>
              <a:ext cx="35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Kandern</a:t>
              </a:r>
            </a:p>
          </p:txBody>
        </p:sp>
        <p:sp>
          <p:nvSpPr>
            <p:cNvPr id="113" name="Rectangle 113"/>
            <p:cNvSpPr>
              <a:spLocks noChangeArrowheads="1"/>
            </p:cNvSpPr>
            <p:nvPr/>
          </p:nvSpPr>
          <p:spPr bwMode="auto">
            <a:xfrm>
              <a:off x="3277" y="3462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4" name="Rectangle 114"/>
            <p:cNvSpPr>
              <a:spLocks noChangeArrowheads="1"/>
            </p:cNvSpPr>
            <p:nvPr/>
          </p:nvSpPr>
          <p:spPr bwMode="auto">
            <a:xfrm>
              <a:off x="3524" y="1063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5" name="Rectangle 115"/>
            <p:cNvSpPr>
              <a:spLocks noChangeAspect="1" noChangeArrowheads="1"/>
            </p:cNvSpPr>
            <p:nvPr/>
          </p:nvSpPr>
          <p:spPr bwMode="auto">
            <a:xfrm>
              <a:off x="3223" y="1071"/>
              <a:ext cx="44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Oldenburg</a:t>
              </a:r>
            </a:p>
          </p:txBody>
        </p:sp>
        <p:sp>
          <p:nvSpPr>
            <p:cNvPr id="116" name="Rectangle 116"/>
            <p:cNvSpPr>
              <a:spLocks noChangeArrowheads="1"/>
            </p:cNvSpPr>
            <p:nvPr/>
          </p:nvSpPr>
          <p:spPr bwMode="auto">
            <a:xfrm>
              <a:off x="4979" y="2071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7" name="Rectangle 117"/>
            <p:cNvSpPr>
              <a:spLocks noChangeAspect="1" noChangeArrowheads="1"/>
            </p:cNvSpPr>
            <p:nvPr/>
          </p:nvSpPr>
          <p:spPr bwMode="auto">
            <a:xfrm>
              <a:off x="5005" y="2067"/>
              <a:ext cx="34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Freiberg</a:t>
              </a:r>
            </a:p>
          </p:txBody>
        </p:sp>
        <p:sp>
          <p:nvSpPr>
            <p:cNvPr id="118" name="Rectangle 118"/>
            <p:cNvSpPr>
              <a:spLocks noChangeArrowheads="1"/>
            </p:cNvSpPr>
            <p:nvPr/>
          </p:nvSpPr>
          <p:spPr bwMode="auto">
            <a:xfrm>
              <a:off x="3695" y="1654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9" name="Rectangle 119"/>
            <p:cNvSpPr>
              <a:spLocks noChangeAspect="1" noChangeArrowheads="1"/>
            </p:cNvSpPr>
            <p:nvPr/>
          </p:nvSpPr>
          <p:spPr bwMode="auto">
            <a:xfrm>
              <a:off x="3661" y="1683"/>
              <a:ext cx="43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Paderborn</a:t>
              </a:r>
            </a:p>
          </p:txBody>
        </p:sp>
        <p:sp>
          <p:nvSpPr>
            <p:cNvPr id="120" name="Rectangle 120"/>
            <p:cNvSpPr>
              <a:spLocks noChangeArrowheads="1"/>
            </p:cNvSpPr>
            <p:nvPr/>
          </p:nvSpPr>
          <p:spPr bwMode="auto">
            <a:xfrm>
              <a:off x="3797" y="1894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21" name="Rectangle 121"/>
            <p:cNvSpPr>
              <a:spLocks noChangeAspect="1" noChangeArrowheads="1"/>
            </p:cNvSpPr>
            <p:nvPr/>
          </p:nvSpPr>
          <p:spPr bwMode="auto">
            <a:xfrm>
              <a:off x="3853" y="1875"/>
              <a:ext cx="25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Kassel</a:t>
              </a:r>
            </a:p>
          </p:txBody>
        </p:sp>
        <p:sp>
          <p:nvSpPr>
            <p:cNvPr id="122" name="Rectangle 122"/>
            <p:cNvSpPr>
              <a:spLocks noChangeArrowheads="1"/>
            </p:cNvSpPr>
            <p:nvPr/>
          </p:nvSpPr>
          <p:spPr bwMode="auto">
            <a:xfrm>
              <a:off x="3587" y="2152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23" name="Rectangle 123"/>
            <p:cNvSpPr>
              <a:spLocks noChangeAspect="1" noChangeArrowheads="1"/>
            </p:cNvSpPr>
            <p:nvPr/>
          </p:nvSpPr>
          <p:spPr bwMode="auto">
            <a:xfrm>
              <a:off x="3649" y="2121"/>
              <a:ext cx="29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Gießen</a:t>
              </a:r>
            </a:p>
          </p:txBody>
        </p:sp>
        <p:sp>
          <p:nvSpPr>
            <p:cNvPr id="124" name="Rectangle 124"/>
            <p:cNvSpPr>
              <a:spLocks noChangeArrowheads="1"/>
            </p:cNvSpPr>
            <p:nvPr/>
          </p:nvSpPr>
          <p:spPr bwMode="auto">
            <a:xfrm>
              <a:off x="4223" y="2044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25" name="Rectangle 125"/>
            <p:cNvSpPr>
              <a:spLocks noChangeAspect="1" noChangeArrowheads="1"/>
            </p:cNvSpPr>
            <p:nvPr/>
          </p:nvSpPr>
          <p:spPr bwMode="auto">
            <a:xfrm>
              <a:off x="4015" y="2043"/>
              <a:ext cx="24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Erfurt</a:t>
              </a:r>
            </a:p>
          </p:txBody>
        </p:sp>
        <p:sp>
          <p:nvSpPr>
            <p:cNvPr id="126" name="Rectangle 126"/>
            <p:cNvSpPr>
              <a:spLocks noChangeArrowheads="1"/>
            </p:cNvSpPr>
            <p:nvPr/>
          </p:nvSpPr>
          <p:spPr bwMode="auto">
            <a:xfrm>
              <a:off x="4073" y="3202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27" name="Rectangle 127"/>
            <p:cNvSpPr>
              <a:spLocks noChangeAspect="1" noChangeArrowheads="1"/>
            </p:cNvSpPr>
            <p:nvPr/>
          </p:nvSpPr>
          <p:spPr bwMode="auto">
            <a:xfrm>
              <a:off x="3919" y="3243"/>
              <a:ext cx="40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Augsburg</a:t>
              </a:r>
            </a:p>
          </p:txBody>
        </p:sp>
        <p:sp>
          <p:nvSpPr>
            <p:cNvPr id="128" name="Rectangle 128"/>
            <p:cNvSpPr>
              <a:spLocks noChangeArrowheads="1"/>
            </p:cNvSpPr>
            <p:nvPr/>
          </p:nvSpPr>
          <p:spPr bwMode="auto">
            <a:xfrm>
              <a:off x="4283" y="3346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29" name="Rectangle 129"/>
            <p:cNvSpPr>
              <a:spLocks noChangeAspect="1" noChangeArrowheads="1"/>
            </p:cNvSpPr>
            <p:nvPr/>
          </p:nvSpPr>
          <p:spPr bwMode="auto">
            <a:xfrm>
              <a:off x="3745" y="3381"/>
              <a:ext cx="76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Oberpfaffenhofen</a:t>
              </a:r>
            </a:p>
          </p:txBody>
        </p:sp>
        <p:sp>
          <p:nvSpPr>
            <p:cNvPr id="130" name="Rectangle 130"/>
            <p:cNvSpPr>
              <a:spLocks noChangeArrowheads="1"/>
            </p:cNvSpPr>
            <p:nvPr/>
          </p:nvSpPr>
          <p:spPr bwMode="auto">
            <a:xfrm>
              <a:off x="4469" y="3244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31" name="Rectangle 131"/>
            <p:cNvSpPr>
              <a:spLocks noChangeAspect="1" noChangeArrowheads="1"/>
            </p:cNvSpPr>
            <p:nvPr/>
          </p:nvSpPr>
          <p:spPr bwMode="auto">
            <a:xfrm>
              <a:off x="4531" y="3213"/>
              <a:ext cx="37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Garching</a:t>
              </a:r>
            </a:p>
          </p:txBody>
        </p:sp>
        <p:sp>
          <p:nvSpPr>
            <p:cNvPr id="132" name="Rectangle 132"/>
            <p:cNvSpPr>
              <a:spLocks noChangeArrowheads="1"/>
            </p:cNvSpPr>
            <p:nvPr/>
          </p:nvSpPr>
          <p:spPr bwMode="auto">
            <a:xfrm>
              <a:off x="4805" y="2992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33" name="Rectangle 133"/>
            <p:cNvSpPr>
              <a:spLocks noChangeAspect="1" noChangeArrowheads="1"/>
            </p:cNvSpPr>
            <p:nvPr/>
          </p:nvSpPr>
          <p:spPr bwMode="auto">
            <a:xfrm>
              <a:off x="4717" y="3027"/>
              <a:ext cx="40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Straubing</a:t>
              </a:r>
            </a:p>
          </p:txBody>
        </p:sp>
        <p:sp>
          <p:nvSpPr>
            <p:cNvPr id="134" name="Rectangle 134"/>
            <p:cNvSpPr>
              <a:spLocks noChangeArrowheads="1"/>
            </p:cNvSpPr>
            <p:nvPr/>
          </p:nvSpPr>
          <p:spPr bwMode="auto">
            <a:xfrm>
              <a:off x="4415" y="2416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35" name="Rectangle 135"/>
            <p:cNvSpPr>
              <a:spLocks noChangeAspect="1" noChangeArrowheads="1"/>
            </p:cNvSpPr>
            <p:nvPr/>
          </p:nvSpPr>
          <p:spPr bwMode="auto">
            <a:xfrm>
              <a:off x="4345" y="2433"/>
              <a:ext cx="37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Bayreuth</a:t>
              </a:r>
            </a:p>
          </p:txBody>
        </p:sp>
        <p:sp>
          <p:nvSpPr>
            <p:cNvPr id="136" name="Rectangle 136"/>
            <p:cNvSpPr>
              <a:spLocks noChangeArrowheads="1"/>
            </p:cNvSpPr>
            <p:nvPr/>
          </p:nvSpPr>
          <p:spPr bwMode="auto">
            <a:xfrm>
              <a:off x="3947" y="2626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37" name="Rectangle 137"/>
            <p:cNvSpPr>
              <a:spLocks noChangeAspect="1" noChangeArrowheads="1"/>
            </p:cNvSpPr>
            <p:nvPr/>
          </p:nvSpPr>
          <p:spPr bwMode="auto">
            <a:xfrm>
              <a:off x="3547" y="2583"/>
              <a:ext cx="44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Bronnbach</a:t>
              </a:r>
            </a:p>
          </p:txBody>
        </p:sp>
        <p:sp>
          <p:nvSpPr>
            <p:cNvPr id="138" name="Rectangle 138"/>
            <p:cNvSpPr>
              <a:spLocks noChangeArrowheads="1"/>
            </p:cNvSpPr>
            <p:nvPr/>
          </p:nvSpPr>
          <p:spPr bwMode="auto">
            <a:xfrm>
              <a:off x="4469" y="3454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39" name="Rectangle 139"/>
            <p:cNvSpPr>
              <a:spLocks noChangeAspect="1" noChangeArrowheads="1"/>
            </p:cNvSpPr>
            <p:nvPr/>
          </p:nvSpPr>
          <p:spPr bwMode="auto">
            <a:xfrm>
              <a:off x="4507" y="3429"/>
              <a:ext cx="21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Prien</a:t>
              </a:r>
            </a:p>
          </p:txBody>
        </p:sp>
      </p:grpSp>
      <p:sp>
        <p:nvSpPr>
          <p:cNvPr id="140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34800"/>
            <a:ext cx="8208000" cy="1224000"/>
          </a:xfrm>
        </p:spPr>
        <p:txBody>
          <a:bodyPr/>
          <a:lstStyle/>
          <a:p>
            <a:r>
              <a:rPr lang="de-DE" dirty="0"/>
              <a:t>Die Fraunhofer-Gesellschaft im Profil</a:t>
            </a:r>
            <a:br>
              <a:rPr lang="de-DE" dirty="0"/>
            </a:br>
            <a:r>
              <a:rPr lang="de-DE" b="0" dirty="0"/>
              <a:t/>
            </a:r>
            <a:br>
              <a:rPr lang="de-DE" b="0" dirty="0"/>
            </a:br>
            <a:endParaRPr lang="de-DE" b="0" dirty="0"/>
          </a:p>
        </p:txBody>
      </p:sp>
      <p:sp>
        <p:nvSpPr>
          <p:cNvPr id="141" name="Rectangle 4"/>
          <p:cNvSpPr>
            <a:spLocks noChangeArrowheads="1"/>
          </p:cNvSpPr>
          <p:nvPr/>
        </p:nvSpPr>
        <p:spPr bwMode="auto">
          <a:xfrm>
            <a:off x="2917774" y="2521716"/>
            <a:ext cx="5254626" cy="303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1588" lvl="1">
              <a:buClr>
                <a:schemeClr val="tx2"/>
              </a:buClr>
            </a:pPr>
            <a:r>
              <a:rPr lang="de-DE" dirty="0" smtClean="0"/>
              <a:t>Sieben Institutsverbünde</a:t>
            </a:r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smtClean="0"/>
              <a:t>IUK-Technologie</a:t>
            </a:r>
            <a:endParaRPr lang="de-DE" dirty="0"/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Life </a:t>
            </a:r>
            <a:r>
              <a:rPr lang="de-DE" dirty="0" err="1"/>
              <a:t>Sciences</a:t>
            </a:r>
            <a:endParaRPr lang="de-DE" dirty="0"/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Mikroelektronik</a:t>
            </a:r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Light &amp; </a:t>
            </a:r>
            <a:r>
              <a:rPr lang="de-DE" dirty="0" err="1"/>
              <a:t>Surfaces</a:t>
            </a:r>
            <a:r>
              <a:rPr lang="de-DE" dirty="0"/>
              <a:t> </a:t>
            </a:r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Produktion </a:t>
            </a:r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Werkstoffe, </a:t>
            </a:r>
            <a:r>
              <a:rPr lang="de-DE" dirty="0" smtClean="0"/>
              <a:t>Bauteile –­ </a:t>
            </a:r>
            <a:br>
              <a:rPr lang="de-DE" dirty="0" smtClean="0"/>
            </a:br>
            <a:r>
              <a:rPr lang="de-DE" dirty="0" smtClean="0"/>
              <a:t>MATERIALS</a:t>
            </a:r>
            <a:endParaRPr lang="de-DE" dirty="0"/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Verteidigungs- und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Sicherheitsforschung </a:t>
            </a:r>
            <a:r>
              <a:rPr lang="de-DE" dirty="0"/>
              <a:t>VVS</a:t>
            </a:r>
          </a:p>
        </p:txBody>
      </p:sp>
      <p:sp>
        <p:nvSpPr>
          <p:cNvPr id="142" name="Rectangle 5"/>
          <p:cNvSpPr>
            <a:spLocks noChangeArrowheads="1"/>
          </p:cNvSpPr>
          <p:nvPr/>
        </p:nvSpPr>
        <p:spPr bwMode="auto">
          <a:xfrm>
            <a:off x="466725" y="2573176"/>
            <a:ext cx="2376488" cy="318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60 Institute</a:t>
            </a:r>
            <a:br>
              <a:rPr lang="de-DE" dirty="0"/>
            </a:br>
            <a:endParaRPr lang="de-DE" dirty="0"/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mehr als </a:t>
            </a:r>
            <a:r>
              <a:rPr lang="de-DE" dirty="0" smtClean="0"/>
              <a:t>20 </a:t>
            </a:r>
            <a:r>
              <a:rPr lang="de-DE" dirty="0"/>
              <a:t>000 Mitarbeiterinnen und Mitarbeiter</a:t>
            </a:r>
            <a:br>
              <a:rPr lang="de-DE" dirty="0"/>
            </a:br>
            <a:endParaRPr lang="de-DE" dirty="0"/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ca. </a:t>
            </a:r>
            <a:r>
              <a:rPr lang="de-DE" dirty="0" smtClean="0"/>
              <a:t>1,7 </a:t>
            </a:r>
            <a:r>
              <a:rPr lang="de-DE" dirty="0" err="1"/>
              <a:t>Mrd</a:t>
            </a:r>
            <a:r>
              <a:rPr lang="de-DE" dirty="0"/>
              <a:t> </a:t>
            </a:r>
            <a:r>
              <a:rPr lang="de-DE" dirty="0" smtClean="0"/>
              <a:t>€ </a:t>
            </a:r>
            <a:r>
              <a:rPr lang="de-DE" dirty="0"/>
              <a:t>Budget</a:t>
            </a:r>
          </a:p>
        </p:txBody>
      </p:sp>
      <p:grpSp>
        <p:nvGrpSpPr>
          <p:cNvPr id="143" name="Group 6"/>
          <p:cNvGrpSpPr>
            <a:grpSpLocks/>
          </p:cNvGrpSpPr>
          <p:nvPr/>
        </p:nvGrpSpPr>
        <p:grpSpPr bwMode="auto">
          <a:xfrm>
            <a:off x="460375" y="1296988"/>
            <a:ext cx="8223250" cy="1065212"/>
            <a:chOff x="290" y="817"/>
            <a:chExt cx="5180" cy="671"/>
          </a:xfrm>
        </p:grpSpPr>
        <p:sp>
          <p:nvSpPr>
            <p:cNvPr id="144" name="Line 7"/>
            <p:cNvSpPr>
              <a:spLocks noChangeShapeType="1"/>
            </p:cNvSpPr>
            <p:nvPr/>
          </p:nvSpPr>
          <p:spPr bwMode="auto">
            <a:xfrm>
              <a:off x="290" y="817"/>
              <a:ext cx="5180" cy="0"/>
            </a:xfrm>
            <a:prstGeom prst="line">
              <a:avLst/>
            </a:prstGeom>
            <a:noFill/>
            <a:ln w="317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pic>
          <p:nvPicPr>
            <p:cNvPr id="145" name="Picture 8" descr="2010VLS_01_Rosetten 2a8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25" b="18507"/>
            <a:stretch>
              <a:fillRect/>
            </a:stretch>
          </p:blipFill>
          <p:spPr bwMode="auto">
            <a:xfrm>
              <a:off x="1038" y="913"/>
              <a:ext cx="671" cy="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9" descr="Mikroelektronik_MEV7903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" y="913"/>
              <a:ext cx="678" cy="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10" descr="Photonik_TE-7O003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3" y="913"/>
              <a:ext cx="673" cy="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11" descr="Produktion_Integrative Produktion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4" y="913"/>
              <a:ext cx="671" cy="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12" descr="Sicherheit_MEV3203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9" y="913"/>
              <a:ext cx="671" cy="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13" descr="Information_Kommunikati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" y="913"/>
              <a:ext cx="671" cy="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Line 14"/>
            <p:cNvSpPr>
              <a:spLocks noChangeShapeType="1"/>
            </p:cNvSpPr>
            <p:nvPr/>
          </p:nvSpPr>
          <p:spPr bwMode="auto">
            <a:xfrm>
              <a:off x="290" y="1488"/>
              <a:ext cx="5180" cy="0"/>
            </a:xfrm>
            <a:prstGeom prst="line">
              <a:avLst/>
            </a:prstGeom>
            <a:noFill/>
            <a:ln w="317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pic>
          <p:nvPicPr>
            <p:cNvPr id="152" name="Picture 15" descr="keramik-zahnräder-LBF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3" y="913"/>
              <a:ext cx="678" cy="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89229686"/>
      </p:ext>
    </p:extLst>
  </p:cSld>
  <p:clrMapOvr>
    <a:masterClrMapping/>
  </p:clrMapOvr>
  <p:transition spd="slow" advTm="550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/>
          <p:cNvGrpSpPr/>
          <p:nvPr/>
        </p:nvGrpSpPr>
        <p:grpSpPr>
          <a:xfrm>
            <a:off x="1327441" y="3429000"/>
            <a:ext cx="6203375" cy="1728192"/>
            <a:chOff x="1327441" y="3429000"/>
            <a:chExt cx="6203375" cy="1728192"/>
          </a:xfrm>
        </p:grpSpPr>
        <p:sp>
          <p:nvSpPr>
            <p:cNvPr id="128" name="Cloud"/>
            <p:cNvSpPr>
              <a:spLocks noChangeAspect="1" noEditPoints="1" noChangeArrowheads="1"/>
            </p:cNvSpPr>
            <p:nvPr/>
          </p:nvSpPr>
          <p:spPr bwMode="auto">
            <a:xfrm>
              <a:off x="1327441" y="3429000"/>
              <a:ext cx="6120680" cy="165618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/>
              </a:r>
              <a:br>
                <a:rPr kumimoji="0" lang="en-US" sz="18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</a:br>
              <a:r>
                <a:rPr kumimoji="0" lang="en-US" sz="18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    </a:t>
              </a:r>
            </a:p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Mobilitätsdaten Cloud</a:t>
              </a: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9" name="Legende mit Pfeil nach oben 128"/>
            <p:cNvSpPr/>
            <p:nvPr/>
          </p:nvSpPr>
          <p:spPr>
            <a:xfrm>
              <a:off x="2911617" y="4797152"/>
              <a:ext cx="720080" cy="360040"/>
            </a:xfrm>
            <a:prstGeom prst="upArrowCallou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Legende mit Pfeil nach oben 137"/>
            <p:cNvSpPr/>
            <p:nvPr/>
          </p:nvSpPr>
          <p:spPr>
            <a:xfrm>
              <a:off x="3919729" y="4797152"/>
              <a:ext cx="720080" cy="360040"/>
            </a:xfrm>
            <a:prstGeom prst="upArrowCallou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Legende mit Pfeil nach oben 138"/>
            <p:cNvSpPr/>
            <p:nvPr/>
          </p:nvSpPr>
          <p:spPr>
            <a:xfrm>
              <a:off x="4927841" y="4797152"/>
              <a:ext cx="720080" cy="360040"/>
            </a:xfrm>
            <a:prstGeom prst="upArrowCallou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Legende mit Pfeil nach links und rechts 148"/>
            <p:cNvSpPr/>
            <p:nvPr/>
          </p:nvSpPr>
          <p:spPr>
            <a:xfrm>
              <a:off x="6810736" y="4244516"/>
              <a:ext cx="720080" cy="576064"/>
            </a:xfrm>
            <a:prstGeom prst="leftRightArrowCallout">
              <a:avLst>
                <a:gd name="adj1" fmla="val 22946"/>
                <a:gd name="adj2" fmla="val 25000"/>
                <a:gd name="adj3" fmla="val 33219"/>
                <a:gd name="adj4" fmla="val 33562"/>
              </a:avLst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0" name="Abgerundetes Rechteck 149"/>
          <p:cNvSpPr/>
          <p:nvPr/>
        </p:nvSpPr>
        <p:spPr>
          <a:xfrm>
            <a:off x="1831497" y="2492896"/>
            <a:ext cx="5256584" cy="1224136"/>
          </a:xfrm>
          <a:prstGeom prst="round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Mobilitätsdatendienste</a:t>
            </a: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Ellipse 150"/>
          <p:cNvSpPr/>
          <p:nvPr/>
        </p:nvSpPr>
        <p:spPr>
          <a:xfrm>
            <a:off x="3452137" y="2348880"/>
            <a:ext cx="1907751" cy="576064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Finde Ladestation mit günstigstem Strompreis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Ellipse 151"/>
          <p:cNvSpPr/>
          <p:nvPr/>
        </p:nvSpPr>
        <p:spPr>
          <a:xfrm>
            <a:off x="2083525" y="3284984"/>
            <a:ext cx="2088232" cy="504056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Finde aktuell freie Ladestationen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Ellipse 152"/>
          <p:cNvSpPr/>
          <p:nvPr/>
        </p:nvSpPr>
        <p:spPr>
          <a:xfrm>
            <a:off x="1543465" y="2564904"/>
            <a:ext cx="1872208" cy="576064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Suche freie Segways nahe aktueller Position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1" name="Gruppieren 190"/>
          <p:cNvGrpSpPr/>
          <p:nvPr/>
        </p:nvGrpSpPr>
        <p:grpSpPr>
          <a:xfrm>
            <a:off x="3021677" y="4386691"/>
            <a:ext cx="5146524" cy="1501614"/>
            <a:chOff x="3021677" y="4386691"/>
            <a:chExt cx="5146524" cy="1501614"/>
          </a:xfrm>
        </p:grpSpPr>
        <p:grpSp>
          <p:nvGrpSpPr>
            <p:cNvPr id="131" name="Group 2"/>
            <p:cNvGrpSpPr>
              <a:grpSpLocks/>
            </p:cNvGrpSpPr>
            <p:nvPr/>
          </p:nvGrpSpPr>
          <p:grpSpPr bwMode="auto">
            <a:xfrm>
              <a:off x="3381717" y="5661248"/>
              <a:ext cx="524569" cy="216024"/>
              <a:chOff x="1432" y="536"/>
              <a:chExt cx="374" cy="172"/>
            </a:xfrm>
          </p:grpSpPr>
          <p:pic>
            <p:nvPicPr>
              <p:cNvPr id="132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432" y="536"/>
                <a:ext cx="374" cy="1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3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432" y="536"/>
                <a:ext cx="374" cy="1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4" name="Group 5"/>
            <p:cNvGrpSpPr>
              <a:grpSpLocks/>
            </p:cNvGrpSpPr>
            <p:nvPr/>
          </p:nvGrpSpPr>
          <p:grpSpPr bwMode="auto">
            <a:xfrm>
              <a:off x="3021677" y="5571777"/>
              <a:ext cx="430460" cy="305495"/>
              <a:chOff x="1159" y="509"/>
              <a:chExt cx="272" cy="265"/>
            </a:xfrm>
          </p:grpSpPr>
          <p:pic>
            <p:nvPicPr>
              <p:cNvPr id="135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159" y="509"/>
                <a:ext cx="272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6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159" y="509"/>
                <a:ext cx="272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37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885773" y="5563878"/>
              <a:ext cx="304353" cy="313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1" name="Group 9"/>
            <p:cNvGrpSpPr>
              <a:grpSpLocks/>
            </p:cNvGrpSpPr>
            <p:nvPr/>
          </p:nvGrpSpPr>
          <p:grpSpPr bwMode="auto">
            <a:xfrm>
              <a:off x="4677861" y="5517232"/>
              <a:ext cx="864096" cy="360040"/>
              <a:chOff x="2311" y="520"/>
              <a:chExt cx="707" cy="293"/>
            </a:xfrm>
          </p:grpSpPr>
          <p:pic>
            <p:nvPicPr>
              <p:cNvPr id="142" name="Picture 10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311" y="520"/>
                <a:ext cx="707" cy="2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" name="Picture 11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311" y="520"/>
                <a:ext cx="707" cy="2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5" name="Group 12"/>
            <p:cNvGrpSpPr>
              <a:grpSpLocks/>
            </p:cNvGrpSpPr>
            <p:nvPr/>
          </p:nvGrpSpPr>
          <p:grpSpPr bwMode="auto">
            <a:xfrm>
              <a:off x="7736153" y="4386691"/>
              <a:ext cx="432048" cy="360040"/>
              <a:chOff x="4915" y="445"/>
              <a:chExt cx="330" cy="276"/>
            </a:xfrm>
          </p:grpSpPr>
          <p:pic>
            <p:nvPicPr>
              <p:cNvPr id="146" name="Picture 13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915" y="445"/>
                <a:ext cx="330" cy="2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7" name="Picture 14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4915" y="445"/>
                <a:ext cx="330" cy="2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57" name="Bild 19" descr="icon04.png"/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223985" y="5381892"/>
              <a:ext cx="461962" cy="506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8" name="Bild 29" descr="icon12.png"/>
            <p:cNvPicPr>
              <a:picLocks noChangeAspect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58582"/>
            <a:stretch>
              <a:fillRect/>
            </a:stretch>
          </p:blipFill>
          <p:spPr bwMode="auto">
            <a:xfrm>
              <a:off x="6656033" y="5644847"/>
              <a:ext cx="687387" cy="17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0" name="Rechteck 159"/>
          <p:cNvSpPr/>
          <p:nvPr/>
        </p:nvSpPr>
        <p:spPr>
          <a:xfrm>
            <a:off x="2335553" y="3861048"/>
            <a:ext cx="4248472" cy="21602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Integrations- und Aggregationsdienste</a:t>
            </a:r>
            <a:endParaRPr kumimoji="0" lang="en-US" sz="1200" b="0" i="1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5" name="Gruppieren 194"/>
          <p:cNvGrpSpPr/>
          <p:nvPr/>
        </p:nvGrpSpPr>
        <p:grpSpPr>
          <a:xfrm>
            <a:off x="5652120" y="989112"/>
            <a:ext cx="1224136" cy="1152128"/>
            <a:chOff x="5652120" y="989112"/>
            <a:chExt cx="1224136" cy="1152128"/>
          </a:xfrm>
        </p:grpSpPr>
        <p:sp>
          <p:nvSpPr>
            <p:cNvPr id="154" name="Flussdiagramm: Zentralspeicher 153"/>
            <p:cNvSpPr/>
            <p:nvPr/>
          </p:nvSpPr>
          <p:spPr>
            <a:xfrm>
              <a:off x="5652120" y="989112"/>
              <a:ext cx="1224136" cy="1152128"/>
            </a:xfrm>
            <a:prstGeom prst="flowChartInternalStorag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Ellipse 168"/>
            <p:cNvSpPr/>
            <p:nvPr/>
          </p:nvSpPr>
          <p:spPr>
            <a:xfrm>
              <a:off x="5796136" y="1565176"/>
              <a:ext cx="1008112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Ellipse 171"/>
            <p:cNvSpPr/>
            <p:nvPr/>
          </p:nvSpPr>
          <p:spPr>
            <a:xfrm>
              <a:off x="5868144" y="1853208"/>
              <a:ext cx="360040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Ellipse 172"/>
            <p:cNvSpPr/>
            <p:nvPr/>
          </p:nvSpPr>
          <p:spPr>
            <a:xfrm>
              <a:off x="5868144" y="1205136"/>
              <a:ext cx="936104" cy="288032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...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4" name="Abgerundetes Rechteck 173"/>
          <p:cNvSpPr/>
          <p:nvPr/>
        </p:nvSpPr>
        <p:spPr>
          <a:xfrm>
            <a:off x="1691680" y="2263327"/>
            <a:ext cx="3418228" cy="2389809"/>
          </a:xfrm>
          <a:prstGeom prst="roundRect">
            <a:avLst/>
          </a:prstGeom>
          <a:noFill/>
          <a:ln w="254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Abgerundetes Rechteck 174"/>
          <p:cNvSpPr/>
          <p:nvPr/>
        </p:nvSpPr>
        <p:spPr>
          <a:xfrm>
            <a:off x="5359889" y="2263327"/>
            <a:ext cx="1810888" cy="2389809"/>
          </a:xfrm>
          <a:prstGeom prst="roundRect">
            <a:avLst/>
          </a:prstGeom>
          <a:noFill/>
          <a:ln w="254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4" name="Gruppieren 193"/>
          <p:cNvGrpSpPr/>
          <p:nvPr/>
        </p:nvGrpSpPr>
        <p:grpSpPr>
          <a:xfrm>
            <a:off x="3995936" y="975567"/>
            <a:ext cx="1224136" cy="1157289"/>
            <a:chOff x="3995936" y="975567"/>
            <a:chExt cx="1224136" cy="1157289"/>
          </a:xfrm>
        </p:grpSpPr>
        <p:sp>
          <p:nvSpPr>
            <p:cNvPr id="165" name="Flussdiagramm: Zentralspeicher 164"/>
            <p:cNvSpPr/>
            <p:nvPr/>
          </p:nvSpPr>
          <p:spPr>
            <a:xfrm>
              <a:off x="3995936" y="975567"/>
              <a:ext cx="1224136" cy="1157289"/>
            </a:xfrm>
            <a:prstGeom prst="flowChartInternalStorag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Ellipse 169"/>
            <p:cNvSpPr/>
            <p:nvPr/>
          </p:nvSpPr>
          <p:spPr>
            <a:xfrm>
              <a:off x="4211960" y="1556792"/>
              <a:ext cx="1008112" cy="288032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Payment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Ellipse 170"/>
            <p:cNvSpPr/>
            <p:nvPr/>
          </p:nvSpPr>
          <p:spPr>
            <a:xfrm>
              <a:off x="4139952" y="1196752"/>
              <a:ext cx="1008112" cy="288032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Disposition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Ellipse 175"/>
            <p:cNvSpPr/>
            <p:nvPr/>
          </p:nvSpPr>
          <p:spPr>
            <a:xfrm>
              <a:off x="4197078" y="1884051"/>
              <a:ext cx="360040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7" name="Ellipse 176"/>
          <p:cNvSpPr/>
          <p:nvPr/>
        </p:nvSpPr>
        <p:spPr>
          <a:xfrm>
            <a:off x="5541957" y="2420888"/>
            <a:ext cx="1690140" cy="576064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Aufzeichnung Kunden-buchungen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Ellipse 177"/>
          <p:cNvSpPr/>
          <p:nvPr/>
        </p:nvSpPr>
        <p:spPr>
          <a:xfrm>
            <a:off x="5359887" y="3140968"/>
            <a:ext cx="1728193" cy="576064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Nutzungs-abhängige Tarifinformation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Legende mit Pfeil nach links und rechts 180"/>
          <p:cNvSpPr/>
          <p:nvPr/>
        </p:nvSpPr>
        <p:spPr>
          <a:xfrm>
            <a:off x="1331640" y="3491441"/>
            <a:ext cx="720080" cy="576064"/>
          </a:xfrm>
          <a:prstGeom prst="leftRightArrowCallout">
            <a:avLst>
              <a:gd name="adj1" fmla="val 22946"/>
              <a:gd name="adj2" fmla="val 25000"/>
              <a:gd name="adj3" fmla="val 33219"/>
              <a:gd name="adj4" fmla="val 33562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3" name="Gruppieren 192"/>
          <p:cNvGrpSpPr/>
          <p:nvPr/>
        </p:nvGrpSpPr>
        <p:grpSpPr>
          <a:xfrm>
            <a:off x="2267744" y="989112"/>
            <a:ext cx="1224136" cy="1152128"/>
            <a:chOff x="2267744" y="989112"/>
            <a:chExt cx="1224136" cy="1152128"/>
          </a:xfrm>
        </p:grpSpPr>
        <p:sp>
          <p:nvSpPr>
            <p:cNvPr id="183" name="Flussdiagramm: Zentralspeicher 182"/>
            <p:cNvSpPr/>
            <p:nvPr/>
          </p:nvSpPr>
          <p:spPr>
            <a:xfrm>
              <a:off x="2267744" y="989112"/>
              <a:ext cx="1224136" cy="1152128"/>
            </a:xfrm>
            <a:prstGeom prst="flowChartInternalStorag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Ellipse 186"/>
            <p:cNvSpPr/>
            <p:nvPr/>
          </p:nvSpPr>
          <p:spPr>
            <a:xfrm>
              <a:off x="2411760" y="1565176"/>
              <a:ext cx="1008112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eVoting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Ellipse 187"/>
            <p:cNvSpPr/>
            <p:nvPr/>
          </p:nvSpPr>
          <p:spPr>
            <a:xfrm>
              <a:off x="2483768" y="1853208"/>
              <a:ext cx="360040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Ellipse 188"/>
            <p:cNvSpPr/>
            <p:nvPr/>
          </p:nvSpPr>
          <p:spPr>
            <a:xfrm>
              <a:off x="2483768" y="1205136"/>
              <a:ext cx="936104" cy="288032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Anliegen melden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0" name="Titel 1"/>
          <p:cNvSpPr>
            <a:spLocks noGrp="1"/>
          </p:cNvSpPr>
          <p:nvPr>
            <p:ph type="title"/>
          </p:nvPr>
        </p:nvSpPr>
        <p:spPr>
          <a:xfrm>
            <a:off x="307628" y="230722"/>
            <a:ext cx="6147337" cy="609196"/>
          </a:xfrm>
          <a:effectLst/>
        </p:spPr>
        <p:txBody>
          <a:bodyPr vert="horz"/>
          <a:lstStyle/>
          <a:p>
            <a:r>
              <a:rPr lang="de-DE" dirty="0"/>
              <a:t>Mobility</a:t>
            </a:r>
            <a:r>
              <a:rPr lang="de-DE" dirty="0"/>
              <a:t> Data Cloud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189358" y="2320134"/>
            <a:ext cx="461665" cy="73353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dirty="0" smtClean="0"/>
              <a:t>Public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7161083" y="2268838"/>
            <a:ext cx="461665" cy="83612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dirty="0" smtClean="0"/>
              <a:t>Private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43137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2" grpId="0" animBg="1"/>
      <p:bldP spid="153" grpId="0" animBg="1"/>
      <p:bldP spid="160" grpId="0" animBg="1"/>
      <p:bldP spid="174" grpId="0" animBg="1"/>
      <p:bldP spid="175" grpId="0" animBg="1"/>
      <p:bldP spid="177" grpId="0" animBg="1"/>
      <p:bldP spid="178" grpId="0" animBg="1"/>
      <p:bldP spid="181" grpId="0" animBg="1"/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Mobility Data </a:t>
            </a:r>
            <a:r>
              <a:rPr lang="de-DE" dirty="0"/>
              <a:t>Cloud – Features &amp; </a:t>
            </a:r>
            <a:r>
              <a:rPr lang="de-DE" dirty="0" err="1"/>
              <a:t>Concepts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383503"/>
              </p:ext>
            </p:extLst>
          </p:nvPr>
        </p:nvGraphicFramePr>
        <p:xfrm>
          <a:off x="459927" y="1449113"/>
          <a:ext cx="8223250" cy="4263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6012971" y="2211933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Open</a:t>
            </a:r>
            <a:r>
              <a:rPr lang="de-DE" sz="14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DE" sz="1400" dirty="0" smtClean="0">
                <a:solidFill>
                  <a:schemeClr val="bg1"/>
                </a:solidFill>
              </a:rPr>
              <a:t>Data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038752" y="1906010"/>
            <a:ext cx="1259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>
                <a:solidFill>
                  <a:schemeClr val="bg1"/>
                </a:solidFill>
              </a:rPr>
              <a:t>Data Catalogue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439814" y="4647392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</a:rPr>
              <a:t>Real-Time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Capability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699344" y="1490511"/>
            <a:ext cx="15680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Standardization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&amp;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Interoperability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246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071F67F-6D96-454F-959C-576BF270F5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CFEFFC-19DC-4351-B0E8-A04BC50D8B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87ACDD-D8C4-48FB-8950-FC8553A6B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C4DDD0-585A-4149-BD82-372A0C6435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2786B0-0EEA-4ED5-A097-AEEA28ED88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D275FC-8A44-4CCC-A197-EC58C53FC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5B12F0-DBD5-41E0-AAEA-34DCF085C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34C8E0-6E7A-4954-A75F-1B5A1215F6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9501B5-3A88-4325-B6B6-870033CDFC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A3C347E-B4DF-4630-88C2-9C74D9D7B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513587-0143-4D17-B6CF-314D33F0F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F20D6F-C863-4AC0-90D0-21E8A6D6CA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024145-0800-4A36-B032-4F08217550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17F1681-34EE-48F4-AEA4-A9AA079921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82D0E9-9C35-404A-B100-6309C3040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E1C4D6-D53D-4C2E-9008-25DBBBB07A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CC009E-0968-47B8-86C9-6A981B5DE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A3D086-6F98-4607-9D5F-1FF186AE4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6AE45B-97FD-4A1F-B04C-269F100636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2EB2B8-63C4-4E64-A376-3997EDDFC6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/>
      <p:bldP spid="6" grpId="0"/>
      <p:bldP spid="3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307628" y="4190495"/>
            <a:ext cx="8287097" cy="167528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Abgerundetes Rechteck 2"/>
          <p:cNvSpPr/>
          <p:nvPr/>
        </p:nvSpPr>
        <p:spPr>
          <a:xfrm>
            <a:off x="292931" y="939800"/>
            <a:ext cx="8287097" cy="27651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7656" name="Rectangle 2"/>
          <p:cNvSpPr txBox="1">
            <a:spLocks noChangeArrowheads="1"/>
          </p:cNvSpPr>
          <p:nvPr/>
        </p:nvSpPr>
        <p:spPr bwMode="auto">
          <a:xfrm>
            <a:off x="460375" y="382588"/>
            <a:ext cx="82232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pitchFamily="34" charset="0"/>
              </a:defRPr>
            </a:lvl9pPr>
          </a:lstStyle>
          <a:p>
            <a:r>
              <a:rPr lang="de-DE" sz="2400" b="1" dirty="0">
                <a:latin typeface="+mj-lt"/>
                <a:ea typeface="+mj-ea"/>
                <a:cs typeface="+mj-cs"/>
              </a:rPr>
              <a:t>Beirat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71475" y="939800"/>
            <a:ext cx="8223250" cy="480131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de-DE" dirty="0" smtClean="0">
              <a:cs typeface="Arial" charset="0"/>
            </a:endParaRPr>
          </a:p>
          <a:p>
            <a:pPr>
              <a:defRPr/>
            </a:pPr>
            <a:r>
              <a:rPr lang="de-DE" dirty="0" smtClean="0">
                <a:cs typeface="Arial" charset="0"/>
              </a:rPr>
              <a:t>Externe </a:t>
            </a:r>
            <a:r>
              <a:rPr lang="de-DE" dirty="0">
                <a:cs typeface="Arial" charset="0"/>
              </a:rPr>
              <a:t>Projektbegleiter</a:t>
            </a: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de-DE" dirty="0" smtClean="0">
                <a:cs typeface="Arial" charset="0"/>
              </a:rPr>
              <a:t>Deutsche </a:t>
            </a:r>
            <a:r>
              <a:rPr lang="de-DE" dirty="0">
                <a:cs typeface="Arial" charset="0"/>
              </a:rPr>
              <a:t>Bahn</a:t>
            </a: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de-DE" dirty="0">
                <a:cs typeface="Arial" charset="0"/>
              </a:rPr>
              <a:t>RWE</a:t>
            </a: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de-DE" dirty="0">
                <a:cs typeface="Arial" charset="0"/>
              </a:rPr>
              <a:t>ADAC</a:t>
            </a: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de-DE" dirty="0" smtClean="0">
                <a:cs typeface="Arial" charset="0"/>
              </a:rPr>
              <a:t>Daimler</a:t>
            </a: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de-DE" dirty="0" smtClean="0"/>
              <a:t>EDAG</a:t>
            </a:r>
            <a:endParaRPr lang="de-DE" dirty="0">
              <a:cs typeface="Arial" charset="0"/>
            </a:endParaRPr>
          </a:p>
          <a:p>
            <a:pPr marL="285750" indent="-285750">
              <a:buClr>
                <a:schemeClr val="tx2"/>
              </a:buClr>
              <a:buFont typeface="Arial" pitchFamily="34" charset="0"/>
              <a:buChar char="•"/>
              <a:defRPr/>
            </a:pPr>
            <a:endParaRPr lang="de-DE" dirty="0">
              <a:cs typeface="Arial" charset="0"/>
            </a:endParaRP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de-DE" dirty="0"/>
              <a:t>2 Sitzungen mit den Beiräten pro Jahr</a:t>
            </a: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§"/>
              <a:defRPr/>
            </a:pPr>
            <a:endParaRPr lang="de-DE" dirty="0">
              <a:cs typeface="Arial" charset="0"/>
            </a:endParaRP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§"/>
              <a:defRPr/>
            </a:pPr>
            <a:endParaRPr lang="de-DE" dirty="0" smtClean="0">
              <a:cs typeface="Arial" charset="0"/>
            </a:endParaRP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§"/>
              <a:defRPr/>
            </a:pPr>
            <a:endParaRPr lang="de-DE" dirty="0"/>
          </a:p>
          <a:p>
            <a:pPr>
              <a:buClr>
                <a:schemeClr val="tx2"/>
              </a:buClr>
              <a:defRPr/>
            </a:pPr>
            <a:r>
              <a:rPr lang="de-DE" dirty="0" smtClean="0">
                <a:cs typeface="Arial" charset="0"/>
              </a:rPr>
              <a:t>Institutsleitungsrat</a:t>
            </a:r>
            <a:endParaRPr lang="de-DE" dirty="0">
              <a:cs typeface="Arial" charset="0"/>
            </a:endParaRP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§"/>
              <a:defRPr/>
            </a:pPr>
            <a:endParaRPr lang="de-DE" dirty="0" smtClean="0">
              <a:cs typeface="Arial" charset="0"/>
            </a:endParaRP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de-DE" dirty="0" smtClean="0">
                <a:cs typeface="Arial" charset="0"/>
              </a:rPr>
              <a:t>Tagt </a:t>
            </a:r>
            <a:r>
              <a:rPr lang="de-DE" dirty="0">
                <a:cs typeface="Arial" charset="0"/>
              </a:rPr>
              <a:t>1 mal jährlich</a:t>
            </a: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de-DE" dirty="0">
                <a:cs typeface="Arial" charset="0"/>
              </a:rPr>
              <a:t>Vorschlag: Ende nächsten Jahres im Kontext eines Gesamtprojekttreffens/Meilensteintreffens (Nov./Dez. 2012</a:t>
            </a:r>
            <a:r>
              <a:rPr lang="de-DE" dirty="0" smtClean="0">
                <a:cs typeface="Arial" charset="0"/>
              </a:rPr>
              <a:t>)</a:t>
            </a:r>
            <a:endParaRPr lang="de-DE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856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bdi\Desktop\iStock_000009944326X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915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307628" y="383020"/>
            <a:ext cx="6147337" cy="609196"/>
          </a:xfrm>
          <a:effectLst/>
        </p:spPr>
        <p:txBody>
          <a:bodyPr vert="horz"/>
          <a:lstStyle/>
          <a:p>
            <a:r>
              <a:rPr lang="de-DE" sz="4000" dirty="0" smtClean="0">
                <a:solidFill>
                  <a:schemeClr val="tx2"/>
                </a:solidFill>
              </a:rPr>
              <a:t>Danke für Ihre</a:t>
            </a:r>
            <a:br>
              <a:rPr lang="de-DE" sz="4000" dirty="0" smtClean="0">
                <a:solidFill>
                  <a:schemeClr val="tx2"/>
                </a:solidFill>
              </a:rPr>
            </a:br>
            <a:r>
              <a:rPr lang="de-DE" sz="4000" dirty="0" smtClean="0">
                <a:solidFill>
                  <a:schemeClr val="tx2"/>
                </a:solidFill>
              </a:rPr>
              <a:t>Aufmerksamkeit</a:t>
            </a:r>
            <a:br>
              <a:rPr lang="de-DE" sz="4000" dirty="0" smtClean="0">
                <a:solidFill>
                  <a:schemeClr val="tx2"/>
                </a:solidFill>
              </a:rPr>
            </a:br>
            <a:r>
              <a:rPr lang="de-DE" sz="4000" dirty="0">
                <a:solidFill>
                  <a:schemeClr val="tx2"/>
                </a:solidFill>
              </a:rPr>
              <a:t/>
            </a:r>
            <a:br>
              <a:rPr lang="de-DE" sz="4000" dirty="0">
                <a:solidFill>
                  <a:schemeClr val="tx2"/>
                </a:solidFill>
              </a:rPr>
            </a:br>
            <a:r>
              <a:rPr lang="de-DE" sz="4000" dirty="0" smtClean="0">
                <a:solidFill>
                  <a:schemeClr val="tx2"/>
                </a:solidFill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2490910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ia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402" y="4366208"/>
            <a:ext cx="1241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 descr="i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716" y="535319"/>
            <a:ext cx="1109663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55" descr="Logotype_FOK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716" y="2362907"/>
            <a:ext cx="112712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Fraunhofer-Einrichtung für Systeme der Kommunikationstechnik ESK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17" y="4435531"/>
            <a:ext cx="119380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Gesellschaf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17" y="535319"/>
            <a:ext cx="121761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 descr="Fraunhofer-Institut für Integrierte Schaltungen IIS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39" y="2362907"/>
            <a:ext cx="11969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4270716" y="4762556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Florian </a:t>
            </a:r>
            <a:r>
              <a:rPr lang="de-DE" dirty="0" err="1" smtClean="0"/>
              <a:t>Rothfuß</a:t>
            </a:r>
            <a:r>
              <a:rPr lang="de-DE" dirty="0" smtClean="0"/>
              <a:t> </a:t>
            </a:r>
            <a:r>
              <a:rPr lang="de-DE" sz="1100" dirty="0" smtClean="0"/>
              <a:t>florian.rothfus@iao.fraunhofer.de</a:t>
            </a:r>
            <a:endParaRPr lang="de-DE" sz="1100" dirty="0"/>
          </a:p>
        </p:txBody>
      </p:sp>
      <p:sp>
        <p:nvSpPr>
          <p:cNvPr id="13" name="Textfeld 12"/>
          <p:cNvSpPr txBox="1"/>
          <p:nvPr/>
        </p:nvSpPr>
        <p:spPr>
          <a:xfrm>
            <a:off x="4267402" y="2840222"/>
            <a:ext cx="4785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Lena Farid </a:t>
            </a:r>
            <a:r>
              <a:rPr lang="de-DE" sz="1100" dirty="0" smtClean="0"/>
              <a:t>lena.farid@fokus.fraunhofer.de</a:t>
            </a:r>
            <a:endParaRPr lang="de-DE" sz="1200" dirty="0" smtClean="0"/>
          </a:p>
          <a:p>
            <a:r>
              <a:rPr lang="de-DE" dirty="0" smtClean="0"/>
              <a:t>Benjamin </a:t>
            </a:r>
            <a:r>
              <a:rPr lang="de-DE" dirty="0" err="1" smtClean="0"/>
              <a:t>Dittwald</a:t>
            </a:r>
            <a:r>
              <a:rPr lang="de-DE" dirty="0" smtClean="0"/>
              <a:t> </a:t>
            </a:r>
            <a:r>
              <a:rPr lang="de-DE" sz="1100" dirty="0" smtClean="0"/>
              <a:t>benjam.dittwald@fokus.fraunhofer.de</a:t>
            </a:r>
            <a:endParaRPr lang="de-DE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316217" y="4762556"/>
            <a:ext cx="309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Josef </a:t>
            </a:r>
            <a:r>
              <a:rPr lang="de-DE" dirty="0" err="1" smtClean="0"/>
              <a:t>Jiru</a:t>
            </a:r>
            <a:r>
              <a:rPr lang="de-DE" dirty="0" smtClean="0"/>
              <a:t> </a:t>
            </a:r>
            <a:r>
              <a:rPr lang="de-DE" sz="1100" dirty="0" smtClean="0"/>
              <a:t>josef.jiru@esk.fraunhofer.de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316216" y="862344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Ulf Jung </a:t>
            </a:r>
            <a:r>
              <a:rPr lang="de-DE" sz="1100" dirty="0" smtClean="0"/>
              <a:t>ulf.jung@ivi.fraunhofer.de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267402" y="862344"/>
            <a:ext cx="431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Dominik </a:t>
            </a:r>
            <a:r>
              <a:rPr lang="de-DE" dirty="0" err="1" smtClean="0"/>
              <a:t>Noeren</a:t>
            </a:r>
            <a:r>
              <a:rPr lang="de-DE" dirty="0" smtClean="0"/>
              <a:t> </a:t>
            </a:r>
            <a:r>
              <a:rPr lang="de-DE" sz="1100" dirty="0" smtClean="0"/>
              <a:t>dominik.noeren@ise.fraunhofer.de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07628" y="2840222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Philipp Richter </a:t>
            </a:r>
            <a:r>
              <a:rPr lang="de-DE" sz="1100" dirty="0" smtClean="0"/>
              <a:t>philipp.richter@iis.fraunhofer.de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4751630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2257566"/>
              </p:ext>
            </p:extLst>
          </p:nvPr>
        </p:nvGraphicFramePr>
        <p:xfrm>
          <a:off x="1069123" y="839918"/>
          <a:ext cx="8223250" cy="502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90640"/>
            <a:ext cx="2893233" cy="914400"/>
          </a:xfrm>
        </p:spPr>
        <p:txBody>
          <a:bodyPr/>
          <a:lstStyle/>
          <a:p>
            <a:r>
              <a:rPr lang="de-DE" dirty="0"/>
              <a:t>Schaufenster Berlin und FOKUS</a:t>
            </a:r>
          </a:p>
        </p:txBody>
      </p:sp>
    </p:spTree>
    <p:extLst>
      <p:ext uri="{BB962C8B-B14F-4D97-AF65-F5344CB8AC3E}">
        <p14:creationId xmlns:p14="http://schemas.microsoft.com/office/powerpoint/2010/main" val="7477137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39738" y="360000"/>
            <a:ext cx="8234362" cy="738905"/>
          </a:xfrm>
        </p:spPr>
        <p:txBody>
          <a:bodyPr/>
          <a:lstStyle/>
          <a:p>
            <a:r>
              <a:rPr lang="de-DE" dirty="0"/>
              <a:t>Fraunhofer</a:t>
            </a:r>
            <a:r>
              <a:rPr lang="de-DE" sz="2400" b="1" dirty="0" smtClean="0"/>
              <a:t> FOKUS International</a:t>
            </a:r>
            <a:endParaRPr lang="de-DE" sz="2400" b="1" dirty="0"/>
          </a:p>
        </p:txBody>
      </p:sp>
      <p:pic>
        <p:nvPicPr>
          <p:cNvPr id="9" name="Grafik 8" descr="FhGWeltKarte_201009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08" y="1132254"/>
            <a:ext cx="8432800" cy="484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167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Inhaltsplatzhalter 2"/>
          <p:cNvSpPr>
            <a:spLocks noGrp="1"/>
          </p:cNvSpPr>
          <p:nvPr>
            <p:ph idx="1"/>
          </p:nvPr>
        </p:nvSpPr>
        <p:spPr>
          <a:xfrm>
            <a:off x="1708150" y="1243401"/>
            <a:ext cx="7334250" cy="4586875"/>
          </a:xfrm>
        </p:spPr>
        <p:txBody>
          <a:bodyPr/>
          <a:lstStyle/>
          <a:p>
            <a:pPr indent="-363538" eaLnBrk="1" hangingPunct="1"/>
            <a:r>
              <a:rPr lang="de-DE" sz="1600" b="1" dirty="0" smtClean="0">
                <a:solidFill>
                  <a:srgbClr val="1B9C7D"/>
                </a:solidFill>
              </a:rPr>
              <a:t>Universitäre Forschung</a:t>
            </a:r>
          </a:p>
          <a:p>
            <a:pPr lvl="1"/>
            <a:r>
              <a:rPr lang="de-DE" sz="1600" dirty="0" smtClean="0"/>
              <a:t>Lehrstühle an der Technischen Universität Berlin, der Freien Universität Berlin, Uni Potsdam, Rhein-Sieg-Uni Bonn und der Zeppelin-Universität Friedrichshafen</a:t>
            </a:r>
          </a:p>
          <a:p>
            <a:pPr lvl="1"/>
            <a:r>
              <a:rPr lang="de-DE" sz="1600" dirty="0" smtClean="0"/>
              <a:t>Netzwerk von Lehraufträgen weltweit</a:t>
            </a:r>
          </a:p>
          <a:p>
            <a:pPr lvl="1"/>
            <a:endParaRPr lang="en-US" sz="1600" dirty="0" smtClean="0"/>
          </a:p>
          <a:p>
            <a:pPr indent="-363538" eaLnBrk="1" hangingPunct="1"/>
            <a:r>
              <a:rPr lang="en-US" sz="1600" b="1" dirty="0" err="1" smtClean="0">
                <a:solidFill>
                  <a:srgbClr val="1B9C7D"/>
                </a:solidFill>
              </a:rPr>
              <a:t>Industrie</a:t>
            </a:r>
            <a:endParaRPr lang="en-US" sz="1600" b="1" dirty="0" smtClean="0">
              <a:solidFill>
                <a:srgbClr val="1B9C7D"/>
              </a:solidFill>
            </a:endParaRPr>
          </a:p>
          <a:p>
            <a:pPr lvl="1"/>
            <a:r>
              <a:rPr lang="de-DE" sz="1600" dirty="0" smtClean="0"/>
              <a:t>Strategische Partnerschaften mit internationaler Industrie</a:t>
            </a:r>
          </a:p>
          <a:p>
            <a:pPr lvl="1"/>
            <a:r>
              <a:rPr lang="de-DE" sz="1600" dirty="0" smtClean="0"/>
              <a:t>Kooperation mit den FOKUS Spin-offs</a:t>
            </a:r>
          </a:p>
          <a:p>
            <a:pPr lvl="1"/>
            <a:endParaRPr lang="en-US" sz="1600" dirty="0" smtClean="0"/>
          </a:p>
          <a:p>
            <a:pPr indent="-363538" eaLnBrk="1" hangingPunct="1"/>
            <a:r>
              <a:rPr lang="de-DE" sz="1600" b="1" dirty="0" smtClean="0">
                <a:solidFill>
                  <a:srgbClr val="1B9C7D"/>
                </a:solidFill>
              </a:rPr>
              <a:t>Förderprogramme</a:t>
            </a:r>
          </a:p>
          <a:p>
            <a:pPr lvl="1"/>
            <a:r>
              <a:rPr lang="de-DE" sz="1600" dirty="0" smtClean="0"/>
              <a:t>Teilnahme an führenden IT-Forschungsprojekten der EU (7. Rahmenprogramm)</a:t>
            </a:r>
          </a:p>
          <a:p>
            <a:pPr lvl="1"/>
            <a:r>
              <a:rPr lang="de-DE" sz="1600" dirty="0" smtClean="0"/>
              <a:t>Projekte in nationalen Programmen (BMI, </a:t>
            </a:r>
            <a:r>
              <a:rPr lang="de-DE" sz="1600" dirty="0" err="1" smtClean="0"/>
              <a:t>BMWi</a:t>
            </a:r>
            <a:r>
              <a:rPr lang="de-DE" sz="1600" dirty="0" smtClean="0"/>
              <a:t>, BMG, BMBF)</a:t>
            </a:r>
          </a:p>
        </p:txBody>
      </p:sp>
      <p:pic>
        <p:nvPicPr>
          <p:cNvPr id="61444" name="Bild 13" descr="ACADEMIA_NEU.ai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27646" y="1341636"/>
            <a:ext cx="900112" cy="90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5" name="Bild 6" descr="ORGANIZATIONS_NEU.ai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40000" y="4709232"/>
            <a:ext cx="900113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39200" y="360000"/>
            <a:ext cx="8280000" cy="8280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dirty="0" err="1"/>
              <a:t>Forschungskooperationen</a:t>
            </a:r>
            <a:endParaRPr lang="en-US" dirty="0"/>
          </a:p>
        </p:txBody>
      </p:sp>
      <p:grpSp>
        <p:nvGrpSpPr>
          <p:cNvPr id="2" name="Gruppieren 9"/>
          <p:cNvGrpSpPr/>
          <p:nvPr/>
        </p:nvGrpSpPr>
        <p:grpSpPr>
          <a:xfrm>
            <a:off x="540000" y="3163114"/>
            <a:ext cx="900000" cy="864000"/>
            <a:chOff x="4182386" y="3975652"/>
            <a:chExt cx="900000" cy="900000"/>
          </a:xfrm>
        </p:grpSpPr>
        <p:sp>
          <p:nvSpPr>
            <p:cNvPr id="8" name="Abgerundetes Rechteck 7"/>
            <p:cNvSpPr/>
            <p:nvPr/>
          </p:nvSpPr>
          <p:spPr>
            <a:xfrm>
              <a:off x="4182386" y="3975652"/>
              <a:ext cx="900000" cy="900000"/>
            </a:xfrm>
            <a:prstGeom prst="roundRect">
              <a:avLst>
                <a:gd name="adj" fmla="val 6065"/>
              </a:avLst>
            </a:prstGeom>
            <a:gradFill>
              <a:gsLst>
                <a:gs pos="18000">
                  <a:schemeClr val="accent2">
                    <a:lumMod val="5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0"/>
            </a:gradFill>
            <a:ln w="285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pic>
          <p:nvPicPr>
            <p:cNvPr id="9" name="Picture 3" descr="Z:\11_Präsentationen\FOKUS-Präsentation\Bild\wifi-logo-right-hi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4367214" y="4168775"/>
              <a:ext cx="568440" cy="5238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1399434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bgerundetes Rechteck 16"/>
          <p:cNvSpPr/>
          <p:nvPr/>
        </p:nvSpPr>
        <p:spPr>
          <a:xfrm>
            <a:off x="459897" y="2932981"/>
            <a:ext cx="7916526" cy="1297307"/>
          </a:xfrm>
          <a:prstGeom prst="roundRect">
            <a:avLst>
              <a:gd name="adj" fmla="val 2829"/>
            </a:avLst>
          </a:prstGeom>
          <a:gradFill flip="none" rotWithShape="1">
            <a:gsLst>
              <a:gs pos="0">
                <a:srgbClr val="1B9C7D">
                  <a:tint val="66000"/>
                  <a:satMod val="160000"/>
                </a:srgbClr>
              </a:gs>
              <a:gs pos="50000">
                <a:srgbClr val="1B9C7D">
                  <a:tint val="44500"/>
                  <a:satMod val="160000"/>
                </a:srgbClr>
              </a:gs>
              <a:gs pos="100000">
                <a:srgbClr val="1B9C7D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solidFill>
              <a:srgbClr val="17A57D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4" name="Abgerundetes Rechteck 23"/>
          <p:cNvSpPr/>
          <p:nvPr/>
        </p:nvSpPr>
        <p:spPr>
          <a:xfrm>
            <a:off x="4838082" y="1260000"/>
            <a:ext cx="4006737" cy="1280000"/>
          </a:xfrm>
          <a:prstGeom prst="roundRect">
            <a:avLst>
              <a:gd name="adj" fmla="val 3501"/>
            </a:avLst>
          </a:prstGeom>
          <a:ln w="635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36000" tIns="0" rIns="36000" rtlCol="0" anchor="t" anchorCtr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de-DE" sz="2000" b="1" kern="0" smtClean="0">
                <a:latin typeface="Calibri" pitchFamily="34" charset="0"/>
                <a:ea typeface="+mn-ea"/>
                <a:cs typeface="Calibri" pitchFamily="34" charset="0"/>
              </a:rPr>
              <a:t> </a:t>
            </a:r>
          </a:p>
          <a:p>
            <a:pPr marL="180975" lvl="1" indent="-180975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Calibri" pitchFamily="34" charset="0"/>
              <a:buChar char="▪"/>
              <a:tabLst>
                <a:tab pos="180975" algn="l"/>
              </a:tabLst>
            </a:pPr>
            <a:r>
              <a:rPr lang="de-DE" sz="120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Bundesministerien</a:t>
            </a:r>
          </a:p>
          <a:p>
            <a:pPr marL="180975" lvl="1" indent="-180975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Calibri" pitchFamily="34" charset="0"/>
              <a:buChar char="▪"/>
              <a:tabLst>
                <a:tab pos="180975" algn="l"/>
              </a:tabLst>
            </a:pPr>
            <a:r>
              <a:rPr lang="de-DE" sz="120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Bundesländer</a:t>
            </a:r>
          </a:p>
          <a:p>
            <a:pPr marL="180975" lvl="1" indent="-180975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Calibri" pitchFamily="34" charset="0"/>
              <a:buChar char="▪"/>
              <a:tabLst>
                <a:tab pos="180975" algn="l"/>
              </a:tabLst>
            </a:pPr>
            <a:r>
              <a:rPr lang="de-DE" sz="120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Kommunale Behörden</a:t>
            </a:r>
          </a:p>
          <a:p>
            <a:pPr marL="180975" lvl="1" indent="-180975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Calibri" pitchFamily="34" charset="0"/>
              <a:buChar char="▪"/>
              <a:tabLst>
                <a:tab pos="180975" algn="l"/>
              </a:tabLst>
            </a:pPr>
            <a:r>
              <a:rPr lang="de-DE" sz="120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Kommunale Dienstleister</a:t>
            </a:r>
          </a:p>
        </p:txBody>
      </p:sp>
      <p:sp>
        <p:nvSpPr>
          <p:cNvPr id="55" name="Pfeil nach unten 54"/>
          <p:cNvSpPr/>
          <p:nvPr/>
        </p:nvSpPr>
        <p:spPr>
          <a:xfrm>
            <a:off x="7338647" y="2220546"/>
            <a:ext cx="1383322" cy="835530"/>
          </a:xfrm>
          <a:prstGeom prst="downArrow">
            <a:avLst>
              <a:gd name="adj1" fmla="val 100000"/>
              <a:gd name="adj2" fmla="val 35969"/>
            </a:avLst>
          </a:prstGeom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36000" tIns="36000" rIns="36000" rtlCol="0" anchor="t" anchorCtr="0"/>
          <a:lstStyle/>
          <a:p>
            <a:pPr marL="90488" lvl="1" indent="-90488" algn="ctr" eaLnBrk="0" hangingPunct="0">
              <a:spcBef>
                <a:spcPts val="150"/>
              </a:spcBef>
              <a:buClr>
                <a:schemeClr val="bg1">
                  <a:lumMod val="50000"/>
                </a:schemeClr>
              </a:buClr>
              <a:buSzPct val="75000"/>
              <a:tabLst>
                <a:tab pos="90488" algn="l"/>
              </a:tabLst>
            </a:pPr>
            <a:r>
              <a:rPr lang="de-DE" sz="1200" smtClean="0">
                <a:latin typeface="Calibri" pitchFamily="34" charset="0"/>
                <a:cs typeface="Calibri" pitchFamily="34" charset="0"/>
              </a:rPr>
              <a:t>Anforderungen</a:t>
            </a:r>
          </a:p>
          <a:p>
            <a:pPr marL="90488" lvl="1" indent="-90488" algn="ctr" eaLnBrk="0" hangingPunct="0">
              <a:spcBef>
                <a:spcPts val="150"/>
              </a:spcBef>
              <a:buClr>
                <a:schemeClr val="bg1">
                  <a:lumMod val="50000"/>
                </a:schemeClr>
              </a:buClr>
              <a:buSzPct val="75000"/>
              <a:tabLst>
                <a:tab pos="90488" algn="l"/>
              </a:tabLst>
            </a:pPr>
            <a:r>
              <a:rPr lang="de-DE" sz="1200" smtClean="0">
                <a:latin typeface="Calibri" pitchFamily="34" charset="0"/>
                <a:cs typeface="Calibri" pitchFamily="34" charset="0"/>
              </a:rPr>
              <a:t>Projekte</a:t>
            </a:r>
          </a:p>
          <a:p>
            <a:pPr marL="90488" lvl="1" indent="-90488" algn="ctr" eaLnBrk="0" hangingPunct="0">
              <a:spcBef>
                <a:spcPts val="150"/>
              </a:spcBef>
              <a:buClr>
                <a:schemeClr val="bg1">
                  <a:lumMod val="50000"/>
                </a:schemeClr>
              </a:buClr>
              <a:buSzPct val="75000"/>
              <a:tabLst>
                <a:tab pos="90488" algn="l"/>
              </a:tabLst>
            </a:pPr>
            <a:r>
              <a:rPr lang="de-DE" sz="1200" smtClean="0">
                <a:latin typeface="Calibri" pitchFamily="34" charset="0"/>
                <a:cs typeface="Calibri" pitchFamily="34" charset="0"/>
              </a:rPr>
              <a:t>FuE-Veträge</a:t>
            </a:r>
          </a:p>
        </p:txBody>
      </p:sp>
      <p:sp>
        <p:nvSpPr>
          <p:cNvPr id="18" name="Abgerundetes Rechteck 17"/>
          <p:cNvSpPr/>
          <p:nvPr/>
        </p:nvSpPr>
        <p:spPr>
          <a:xfrm>
            <a:off x="484800" y="1260000"/>
            <a:ext cx="2693569" cy="1276166"/>
          </a:xfrm>
          <a:prstGeom prst="roundRect">
            <a:avLst>
              <a:gd name="adj" fmla="val 6042"/>
            </a:avLst>
          </a:prstGeom>
          <a:solidFill>
            <a:schemeClr val="bg1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9738" y="360000"/>
            <a:ext cx="8469800" cy="738905"/>
          </a:xfrm>
        </p:spPr>
        <p:txBody>
          <a:bodyPr/>
          <a:lstStyle/>
          <a:p>
            <a:r>
              <a:rPr lang="de-DE" sz="1800" dirty="0"/>
              <a:t>Von der Idee zur Lösung</a:t>
            </a:r>
            <a:br>
              <a:rPr lang="de-DE" sz="1800" dirty="0"/>
            </a:br>
            <a:r>
              <a:rPr lang="de-DE" sz="1800" dirty="0"/>
              <a:t>Neue Formen der Zusammenarbeit im öffentlichen und privaten Sektor</a:t>
            </a:r>
            <a:endParaRPr lang="de-DE" sz="1800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</p:nvPr>
        </p:nvGraphicFramePr>
        <p:xfrm>
          <a:off x="-94523" y="3139121"/>
          <a:ext cx="7026769" cy="103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hteck 9"/>
          <p:cNvSpPr/>
          <p:nvPr/>
        </p:nvSpPr>
        <p:spPr>
          <a:xfrm>
            <a:off x="605612" y="1403101"/>
            <a:ext cx="1293526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lvl="1" indent="-85725" eaLnBrk="0" hangingPunct="0">
              <a:spcBef>
                <a:spcPct val="20000"/>
              </a:spcBef>
              <a:buClr>
                <a:schemeClr val="accent4"/>
              </a:buClr>
              <a:buSzPct val="75000"/>
              <a:buFont typeface="Calibri" pitchFamily="34" charset="0"/>
              <a:buChar char="▪"/>
              <a:tabLst>
                <a:tab pos="85725" algn="l"/>
              </a:tabLst>
            </a:pPr>
            <a:endParaRPr lang="de-DE" sz="1200" smtClean="0">
              <a:latin typeface="Calibri" pitchFamily="34" charset="0"/>
              <a:cs typeface="Calibri" pitchFamily="34" charset="0"/>
            </a:endParaRPr>
          </a:p>
          <a:p>
            <a:pPr marL="85725" lvl="1" indent="-85725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Calibri" pitchFamily="34" charset="0"/>
              <a:buChar char="▪"/>
              <a:tabLst>
                <a:tab pos="85725" algn="l"/>
              </a:tabLst>
            </a:pPr>
            <a:r>
              <a:rPr lang="de-DE" sz="1200" smtClean="0">
                <a:latin typeface="Calibri" pitchFamily="34" charset="0"/>
                <a:cs typeface="Calibri" pitchFamily="34" charset="0"/>
              </a:rPr>
              <a:t>Seminare</a:t>
            </a:r>
          </a:p>
          <a:p>
            <a:pPr marL="85725" lvl="1" indent="-85725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Calibri" pitchFamily="34" charset="0"/>
              <a:buChar char="▪"/>
              <a:tabLst>
                <a:tab pos="85725" algn="l"/>
              </a:tabLst>
            </a:pPr>
            <a:r>
              <a:rPr lang="de-DE" sz="1200" smtClean="0">
                <a:latin typeface="Calibri" pitchFamily="34" charset="0"/>
                <a:cs typeface="Calibri" pitchFamily="34" charset="0"/>
              </a:rPr>
              <a:t>Tutorials</a:t>
            </a:r>
          </a:p>
          <a:p>
            <a:pPr marL="85725" lvl="1" indent="-85725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Calibri" pitchFamily="34" charset="0"/>
              <a:buChar char="▪"/>
              <a:tabLst>
                <a:tab pos="85725" algn="l"/>
              </a:tabLst>
            </a:pPr>
            <a:r>
              <a:rPr lang="de-DE" sz="1200" smtClean="0">
                <a:latin typeface="Calibri" pitchFamily="34" charset="0"/>
                <a:cs typeface="Calibri" pitchFamily="34" charset="0"/>
              </a:rPr>
              <a:t>Diplom- und </a:t>
            </a:r>
            <a:br>
              <a:rPr lang="de-DE" sz="1200" smtClean="0">
                <a:latin typeface="Calibri" pitchFamily="34" charset="0"/>
                <a:cs typeface="Calibri" pitchFamily="34" charset="0"/>
              </a:rPr>
            </a:br>
            <a:r>
              <a:rPr lang="de-DE" sz="1200" smtClean="0">
                <a:latin typeface="Calibri" pitchFamily="34" charset="0"/>
                <a:cs typeface="Calibri" pitchFamily="34" charset="0"/>
              </a:rPr>
              <a:t>Doktorarbeiten</a:t>
            </a:r>
          </a:p>
        </p:txBody>
      </p:sp>
      <p:sp>
        <p:nvSpPr>
          <p:cNvPr id="25" name="Diagonal liegende Ecken des Rechtecks schneiden 24"/>
          <p:cNvSpPr/>
          <p:nvPr/>
        </p:nvSpPr>
        <p:spPr>
          <a:xfrm>
            <a:off x="4803548" y="4856671"/>
            <a:ext cx="4006897" cy="1138688"/>
          </a:xfrm>
          <a:prstGeom prst="roundRect">
            <a:avLst>
              <a:gd name="adj" fmla="val 4009"/>
            </a:avLst>
          </a:prstGeom>
          <a:solidFill>
            <a:schemeClr val="accent3">
              <a:lumMod val="20000"/>
              <a:lumOff val="80000"/>
            </a:schemeClr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36000" tIns="0" rIns="36000" rtlCol="0" anchor="t" anchorCtr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de-DE" sz="2000" b="1" kern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8" name="Picture 4" descr="Z:\11_Präsentationen\FOKUS-Präsentation\Bild\Hitachi_Logo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44291" y="5244197"/>
            <a:ext cx="936447" cy="2926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1029" name="Picture 5" descr="Z:\11_Präsentationen\FOKUS-Präsentation\Bild\samsung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91535" y="5673027"/>
            <a:ext cx="798817" cy="2676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1030" name="Picture 6" descr="Z:\11_Präsentationen\FOKUS-Präsentation\Bild\Microsoft_Logo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937019" y="5721064"/>
            <a:ext cx="897856" cy="2131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</p:pic>
      <p:sp>
        <p:nvSpPr>
          <p:cNvPr id="38" name="Rechteck 37"/>
          <p:cNvSpPr/>
          <p:nvPr/>
        </p:nvSpPr>
        <p:spPr>
          <a:xfrm>
            <a:off x="1464585" y="2606342"/>
            <a:ext cx="12647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eaLnBrk="0" hangingPunct="0">
              <a:spcBef>
                <a:spcPts val="150"/>
              </a:spcBef>
              <a:buClr>
                <a:schemeClr val="bg1">
                  <a:lumMod val="50000"/>
                </a:schemeClr>
              </a:buClr>
              <a:buSzPct val="75000"/>
            </a:pPr>
            <a:r>
              <a:rPr lang="de-DE" sz="1050" smtClean="0">
                <a:latin typeface="Calibri" pitchFamily="34" charset="0"/>
                <a:cs typeface="Calibri" pitchFamily="34" charset="0"/>
              </a:rPr>
              <a:t>Wissenstransfer</a:t>
            </a:r>
          </a:p>
        </p:txBody>
      </p:sp>
      <p:grpSp>
        <p:nvGrpSpPr>
          <p:cNvPr id="49" name="Gruppieren 48"/>
          <p:cNvGrpSpPr/>
          <p:nvPr/>
        </p:nvGrpSpPr>
        <p:grpSpPr>
          <a:xfrm>
            <a:off x="502053" y="4842496"/>
            <a:ext cx="2941154" cy="962178"/>
            <a:chOff x="180000" y="5284800"/>
            <a:chExt cx="3276161" cy="1228504"/>
          </a:xfrm>
        </p:grpSpPr>
        <p:sp>
          <p:nvSpPr>
            <p:cNvPr id="19" name="Abgerundetes Rechteck 18"/>
            <p:cNvSpPr/>
            <p:nvPr/>
          </p:nvSpPr>
          <p:spPr>
            <a:xfrm>
              <a:off x="180000" y="5284800"/>
              <a:ext cx="3270866" cy="1224000"/>
            </a:xfrm>
            <a:prstGeom prst="roundRect">
              <a:avLst>
                <a:gd name="adj" fmla="val 2375"/>
              </a:avLst>
            </a:prstGeom>
            <a:solidFill>
              <a:schemeClr val="bg1"/>
            </a:solidFill>
            <a:ln w="63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184607" y="5288399"/>
              <a:ext cx="1638666" cy="3143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36000" tIns="0" rIns="0" bIns="0">
              <a:spAutoFit/>
            </a:bodyPr>
            <a:lstStyle/>
            <a:p>
              <a:r>
                <a:rPr lang="de-DE" sz="1600" b="1" kern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Spin-off Firmen</a:t>
              </a:r>
            </a:p>
          </p:txBody>
        </p:sp>
        <p:pic>
          <p:nvPicPr>
            <p:cNvPr id="39" name="Bild 7" descr="ikv++tech_logo.eps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2512" y="5694256"/>
              <a:ext cx="861786" cy="372497"/>
            </a:xfrm>
            <a:prstGeom prst="rect">
              <a:avLst/>
            </a:prstGeom>
          </p:spPr>
        </p:pic>
        <p:pic>
          <p:nvPicPr>
            <p:cNvPr id="40" name="Bild 12" descr="iptel.png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1385" y="6231444"/>
              <a:ext cx="669798" cy="199544"/>
            </a:xfrm>
            <a:prstGeom prst="rect">
              <a:avLst/>
            </a:prstGeom>
          </p:spPr>
        </p:pic>
        <p:pic>
          <p:nvPicPr>
            <p:cNvPr id="41" name="Bild 11" descr="Bild 1.png"/>
            <p:cNvPicPr>
              <a:picLocks noChangeAspect="1"/>
            </p:cNvPicPr>
            <p:nvPr/>
          </p:nvPicPr>
          <p:blipFill>
            <a:blip r:embed="rId12" cstate="print"/>
            <a:srcRect r="7644" b="12147"/>
            <a:stretch>
              <a:fillRect/>
            </a:stretch>
          </p:blipFill>
          <p:spPr>
            <a:xfrm>
              <a:off x="361609" y="5663348"/>
              <a:ext cx="812142" cy="245047"/>
            </a:xfrm>
            <a:prstGeom prst="rect">
              <a:avLst/>
            </a:prstGeom>
          </p:spPr>
        </p:pic>
        <p:pic>
          <p:nvPicPr>
            <p:cNvPr id="42" name="Bild 22" descr="RGB_72dpi_office"/>
            <p:cNvPicPr>
              <a:picLocks noChangeAspect="1"/>
            </p:cNvPicPr>
            <p:nvPr/>
          </p:nvPicPr>
          <p:blipFill>
            <a:blip r:embed="rId13"/>
            <a:srcRect l="6489" t="38333" b="35371"/>
            <a:stretch>
              <a:fillRect/>
            </a:stretch>
          </p:blipFill>
          <p:spPr>
            <a:xfrm>
              <a:off x="2614077" y="5418410"/>
              <a:ext cx="722268" cy="343328"/>
            </a:xfrm>
            <a:prstGeom prst="rect">
              <a:avLst/>
            </a:prstGeom>
          </p:spPr>
        </p:pic>
        <p:pic>
          <p:nvPicPr>
            <p:cNvPr id="43" name="Bild 5" descr="MatchTechnologies-logo_4c.ai"/>
            <p:cNvPicPr>
              <a:picLocks noChangeAspect="1"/>
            </p:cNvPicPr>
            <p:nvPr/>
          </p:nvPicPr>
          <p:blipFill>
            <a:blip r:embed="rId14" cstate="print"/>
            <a:srcRect l="16833" t="23821" r="13466" b="38113"/>
            <a:stretch>
              <a:fillRect/>
            </a:stretch>
          </p:blipFill>
          <p:spPr>
            <a:xfrm>
              <a:off x="2523499" y="5785499"/>
              <a:ext cx="852465" cy="356410"/>
            </a:xfrm>
            <a:prstGeom prst="rect">
              <a:avLst/>
            </a:prstGeom>
          </p:spPr>
        </p:pic>
        <p:pic>
          <p:nvPicPr>
            <p:cNvPr id="44" name="Grafik 43" descr="trustedSafe Logo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80436" y="6159503"/>
              <a:ext cx="887402" cy="261530"/>
            </a:xfrm>
            <a:prstGeom prst="rect">
              <a:avLst/>
            </a:prstGeom>
          </p:spPr>
        </p:pic>
        <p:pic>
          <p:nvPicPr>
            <p:cNvPr id="45" name="Bild 8" descr="testing technologies_logo_4c.ai"/>
            <p:cNvPicPr>
              <a:picLocks noChangeAspect="1"/>
            </p:cNvPicPr>
            <p:nvPr/>
          </p:nvPicPr>
          <p:blipFill>
            <a:blip r:embed="rId16" cstate="print"/>
            <a:srcRect b="12957"/>
            <a:stretch>
              <a:fillRect/>
            </a:stretch>
          </p:blipFill>
          <p:spPr>
            <a:xfrm>
              <a:off x="2806388" y="6043314"/>
              <a:ext cx="649773" cy="469990"/>
            </a:xfrm>
            <a:prstGeom prst="rect">
              <a:avLst/>
            </a:prstGeom>
          </p:spPr>
        </p:pic>
        <p:pic>
          <p:nvPicPr>
            <p:cNvPr id="46" name="Grafik 45" descr="BitTubes Logo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13944" y="5981177"/>
              <a:ext cx="907015" cy="166286"/>
            </a:xfrm>
            <a:prstGeom prst="rect">
              <a:avLst/>
            </a:prstGeom>
          </p:spPr>
        </p:pic>
      </p:grpSp>
      <p:pic>
        <p:nvPicPr>
          <p:cNvPr id="1031" name="Picture 7" descr="Z:\11_Präsentationen\FOKUS-Präsentation\Bild\Die-Bundesregierung1.png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613875" y="1651582"/>
            <a:ext cx="1351012" cy="716475"/>
          </a:xfrm>
          <a:prstGeom prst="rect">
            <a:avLst/>
          </a:prstGeom>
          <a:noFill/>
        </p:spPr>
      </p:pic>
      <p:pic>
        <p:nvPicPr>
          <p:cNvPr id="1032" name="Picture 8" descr="Z:\11_Präsentationen\FOKUS-Präsentation\Bild\europa_flagge.png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8053323" y="1539630"/>
            <a:ext cx="723354" cy="482839"/>
          </a:xfrm>
          <a:prstGeom prst="rect">
            <a:avLst/>
          </a:prstGeom>
          <a:noFill/>
        </p:spPr>
      </p:pic>
      <p:grpSp>
        <p:nvGrpSpPr>
          <p:cNvPr id="3" name="Gruppieren 72"/>
          <p:cNvGrpSpPr/>
          <p:nvPr/>
        </p:nvGrpSpPr>
        <p:grpSpPr>
          <a:xfrm>
            <a:off x="1968765" y="1259806"/>
            <a:ext cx="1214244" cy="1100963"/>
            <a:chOff x="1619251" y="1322326"/>
            <a:chExt cx="1352550" cy="1094026"/>
          </a:xfrm>
        </p:grpSpPr>
        <p:sp>
          <p:nvSpPr>
            <p:cNvPr id="37" name="Abgerundetes Rechteck 36"/>
            <p:cNvSpPr/>
            <p:nvPr/>
          </p:nvSpPr>
          <p:spPr>
            <a:xfrm>
              <a:off x="1619251" y="1322326"/>
              <a:ext cx="1352550" cy="1094026"/>
            </a:xfrm>
            <a:prstGeom prst="roundRect">
              <a:avLst>
                <a:gd name="adj" fmla="val 2583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36000" tIns="36000" rIns="36000" bIns="36000">
              <a:spAutoFit/>
            </a:bodyPr>
            <a:lstStyle/>
            <a:p>
              <a:pPr marL="85725" lvl="1" indent="-85725" eaLnBrk="0" hangingPunct="0">
                <a:spcBef>
                  <a:spcPts val="100"/>
                </a:spcBef>
                <a:buClr>
                  <a:schemeClr val="accent4"/>
                </a:buClr>
                <a:buSzPct val="75000"/>
                <a:tabLst>
                  <a:tab pos="85725" algn="l"/>
                </a:tabLst>
              </a:pPr>
              <a:r>
                <a:rPr lang="de-DE" sz="1050" smtClean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TU Berlin</a:t>
              </a:r>
            </a:p>
            <a:p>
              <a:pPr marL="85725" lvl="1" indent="-85725" eaLnBrk="0" hangingPunct="0">
                <a:spcBef>
                  <a:spcPts val="100"/>
                </a:spcBef>
                <a:buClr>
                  <a:schemeClr val="accent4"/>
                </a:buClr>
                <a:buSzPct val="75000"/>
                <a:tabLst>
                  <a:tab pos="85725" algn="l"/>
                </a:tabLst>
              </a:pPr>
              <a:r>
                <a:rPr lang="de-DE" sz="1050" smtClean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FU Berlin</a:t>
              </a:r>
            </a:p>
            <a:p>
              <a:pPr marL="85725" lvl="1" indent="-85725" eaLnBrk="0" hangingPunct="0">
                <a:spcBef>
                  <a:spcPts val="100"/>
                </a:spcBef>
                <a:buClr>
                  <a:schemeClr val="accent4"/>
                </a:buClr>
                <a:buSzPct val="75000"/>
                <a:tabLst>
                  <a:tab pos="85725" algn="l"/>
                </a:tabLst>
              </a:pPr>
              <a:r>
                <a:rPr lang="de-DE" sz="1050" smtClean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Uni Potsdam</a:t>
              </a:r>
            </a:p>
            <a:p>
              <a:pPr marL="0" lvl="1" eaLnBrk="0" hangingPunct="0">
                <a:spcBef>
                  <a:spcPts val="100"/>
                </a:spcBef>
                <a:buClr>
                  <a:schemeClr val="accent4"/>
                </a:buClr>
                <a:buSzPct val="75000"/>
              </a:pPr>
              <a:r>
                <a:rPr lang="de-DE" sz="1050" smtClean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Zeppelin-Universität Friedrichshafen</a:t>
              </a:r>
            </a:p>
            <a:p>
              <a:pPr marL="0" lvl="1" eaLnBrk="0" hangingPunct="0">
                <a:spcBef>
                  <a:spcPts val="100"/>
                </a:spcBef>
                <a:buClr>
                  <a:schemeClr val="accent4"/>
                </a:buClr>
                <a:buSzPct val="75000"/>
              </a:pPr>
              <a:r>
                <a:rPr lang="de-DE" sz="1030" smtClean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Rhein-Sieg- Uni Bonn</a:t>
              </a:r>
            </a:p>
          </p:txBody>
        </p:sp>
        <p:pic>
          <p:nvPicPr>
            <p:cNvPr id="61" name="Grafik 60" descr="hut2.emf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384340" y="1358130"/>
              <a:ext cx="540400" cy="365896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026" name="Picture 2" descr="Z:\11_Präsentationen\FOKUS-Präsentation\Bild\nttlogo.png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4935671" y="5249112"/>
            <a:ext cx="619949" cy="22146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echteck 49"/>
          <p:cNvSpPr/>
          <p:nvPr/>
        </p:nvSpPr>
        <p:spPr>
          <a:xfrm>
            <a:off x="482942" y="1257458"/>
            <a:ext cx="128333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36000" tIns="0" rIns="36000" bIns="0">
            <a:spAutoFit/>
          </a:bodyPr>
          <a:lstStyle/>
          <a:p>
            <a:r>
              <a:rPr lang="de-DE" sz="1600" b="1" kern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Universitäten</a:t>
            </a:r>
          </a:p>
        </p:txBody>
      </p:sp>
      <p:sp>
        <p:nvSpPr>
          <p:cNvPr id="52" name="Rechteck 51"/>
          <p:cNvSpPr/>
          <p:nvPr/>
        </p:nvSpPr>
        <p:spPr>
          <a:xfrm>
            <a:off x="4806115" y="4851242"/>
            <a:ext cx="1512519" cy="27699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wrap="square" lIns="108000" tIns="0" rIns="36000" bIns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de-DE" b="1" kern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Industrie</a:t>
            </a:r>
          </a:p>
        </p:txBody>
      </p:sp>
      <p:sp>
        <p:nvSpPr>
          <p:cNvPr id="53" name="Rechteck 52"/>
          <p:cNvSpPr/>
          <p:nvPr/>
        </p:nvSpPr>
        <p:spPr>
          <a:xfrm>
            <a:off x="4834383" y="1255515"/>
            <a:ext cx="1832140" cy="276999"/>
          </a:xfrm>
          <a:prstGeom prst="rect">
            <a:avLst/>
          </a:prstGeom>
          <a:solidFill>
            <a:schemeClr val="accent6"/>
          </a:solidFill>
        </p:spPr>
        <p:txBody>
          <a:bodyPr wrap="square" lIns="108000" tIns="0" rIns="36000" bIns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de-DE" b="1" kern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Öffentliche Hand</a:t>
            </a:r>
          </a:p>
        </p:txBody>
      </p:sp>
      <p:sp>
        <p:nvSpPr>
          <p:cNvPr id="56" name="Pfeil nach oben 55"/>
          <p:cNvSpPr/>
          <p:nvPr/>
        </p:nvSpPr>
        <p:spPr>
          <a:xfrm>
            <a:off x="7346462" y="4198652"/>
            <a:ext cx="1277801" cy="709409"/>
          </a:xfrm>
          <a:prstGeom prst="upArrow">
            <a:avLst>
              <a:gd name="adj1" fmla="val 100000"/>
              <a:gd name="adj2" fmla="val 39004"/>
            </a:avLst>
          </a:prstGeom>
          <a:solidFill>
            <a:schemeClr val="accent3">
              <a:lumMod val="20000"/>
              <a:lumOff val="80000"/>
            </a:schemeClr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36000" tIns="0" rIns="36000" rtlCol="0" anchor="t" anchorCtr="0"/>
          <a:lstStyle/>
          <a:p>
            <a:pPr marL="90488" lvl="1" indent="-90488" algn="ctr" defTabSz="914400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5000"/>
              <a:tabLst>
                <a:tab pos="90488" algn="l"/>
              </a:tabLst>
            </a:pPr>
            <a:r>
              <a:rPr lang="de-DE" sz="1200" kern="0" smtClean="0">
                <a:solidFill>
                  <a:schemeClr val="tx1"/>
                </a:solidFill>
                <a:latin typeface="Calibri" pitchFamily="34" charset="0"/>
                <a:ea typeface="ＭＳ Ｐゴシック" pitchFamily="46" charset="-128"/>
                <a:cs typeface="Calibri" pitchFamily="34" charset="0"/>
              </a:rPr>
              <a:t>Anforderungen</a:t>
            </a:r>
          </a:p>
          <a:p>
            <a:pPr marL="90488" lvl="1" indent="-90488" algn="ctr" defTabSz="914400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5000"/>
              <a:tabLst>
                <a:tab pos="90488" algn="l"/>
              </a:tabLst>
            </a:pPr>
            <a:r>
              <a:rPr lang="de-DE" sz="1200" kern="0" smtClean="0">
                <a:solidFill>
                  <a:schemeClr val="tx1"/>
                </a:solidFill>
                <a:latin typeface="Calibri" pitchFamily="34" charset="0"/>
                <a:ea typeface="ＭＳ Ｐゴシック" pitchFamily="46" charset="-128"/>
                <a:cs typeface="Calibri" pitchFamily="34" charset="0"/>
              </a:rPr>
              <a:t>FuE-Verträge</a:t>
            </a:r>
          </a:p>
        </p:txBody>
      </p:sp>
      <p:sp>
        <p:nvSpPr>
          <p:cNvPr id="67" name="Pfeil nach oben 66"/>
          <p:cNvSpPr/>
          <p:nvPr/>
        </p:nvSpPr>
        <p:spPr>
          <a:xfrm>
            <a:off x="531447" y="4180361"/>
            <a:ext cx="1391138" cy="575361"/>
          </a:xfrm>
          <a:prstGeom prst="upArrow">
            <a:avLst>
              <a:gd name="adj1" fmla="val 100000"/>
              <a:gd name="adj2" fmla="val 21793"/>
            </a:avLst>
          </a:prstGeom>
          <a:solidFill>
            <a:schemeClr val="bg1"/>
          </a:solidFill>
          <a:ln w="63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8000" tIns="36000" rIns="18000" bIns="36000" rtlCol="0" anchor="ctr"/>
          <a:lstStyle/>
          <a:p>
            <a:pPr marL="90488" lvl="1" indent="-90488" algn="ctr" defTabSz="914400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5000"/>
              <a:tabLst>
                <a:tab pos="90488" algn="l"/>
              </a:tabLst>
            </a:pPr>
            <a:r>
              <a:rPr lang="de-DE" sz="1050" kern="0" smtClean="0">
                <a:latin typeface="Calibri" pitchFamily="34" charset="0"/>
                <a:cs typeface="Calibri" pitchFamily="34" charset="0"/>
              </a:rPr>
              <a:t>FuE-Ergebnisse</a:t>
            </a:r>
          </a:p>
          <a:p>
            <a:pPr marL="90488" lvl="1" indent="-90488" algn="ctr" defTabSz="914400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5000"/>
              <a:tabLst>
                <a:tab pos="90488" algn="l"/>
              </a:tabLst>
            </a:pPr>
            <a:r>
              <a:rPr lang="de-DE" sz="1050" kern="0" smtClean="0">
                <a:latin typeface="Calibri" pitchFamily="34" charset="0"/>
                <a:cs typeface="Calibri" pitchFamily="34" charset="0"/>
              </a:rPr>
              <a:t>Lizenzen</a:t>
            </a:r>
          </a:p>
          <a:p>
            <a:pPr marL="90488" lvl="1" indent="-90488" algn="ctr" defTabSz="914400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5000"/>
              <a:tabLst>
                <a:tab pos="90488" algn="l"/>
              </a:tabLst>
            </a:pPr>
            <a:r>
              <a:rPr lang="de-DE" sz="1050" kern="0" smtClean="0">
                <a:latin typeface="Calibri" pitchFamily="34" charset="0"/>
                <a:cs typeface="Calibri" pitchFamily="34" charset="0"/>
              </a:rPr>
              <a:t>Personal</a:t>
            </a:r>
          </a:p>
        </p:txBody>
      </p:sp>
      <p:sp>
        <p:nvSpPr>
          <p:cNvPr id="68" name="Pfeil nach unten 67"/>
          <p:cNvSpPr/>
          <p:nvPr/>
        </p:nvSpPr>
        <p:spPr>
          <a:xfrm>
            <a:off x="2180788" y="4253123"/>
            <a:ext cx="937191" cy="575361"/>
          </a:xfrm>
          <a:prstGeom prst="downArrow">
            <a:avLst>
              <a:gd name="adj1" fmla="val 100000"/>
              <a:gd name="adj2" fmla="val 22123"/>
            </a:avLst>
          </a:prstGeom>
          <a:solidFill>
            <a:srgbClr val="91D7C8"/>
          </a:solidFill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8000" tIns="108000" rIns="18000" bIns="36000" rtlCol="0" anchor="ctr"/>
          <a:lstStyle/>
          <a:p>
            <a:pPr marL="90488" lvl="1" indent="-90488" algn="ctr" defTabSz="914400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5000"/>
              <a:tabLst>
                <a:tab pos="90488" algn="l"/>
              </a:tabLst>
            </a:pPr>
            <a:r>
              <a:rPr lang="de-DE" sz="1050" kern="0" smtClean="0">
                <a:latin typeface="Calibri" pitchFamily="34" charset="0"/>
                <a:cs typeface="Calibri" pitchFamily="34" charset="0"/>
              </a:rPr>
              <a:t>LizenzgebührenVerträge</a:t>
            </a:r>
          </a:p>
          <a:p>
            <a:pPr marL="90488" lvl="1" indent="-90488" algn="ctr" defTabSz="914400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5000"/>
              <a:tabLst>
                <a:tab pos="90488" algn="l"/>
              </a:tabLst>
            </a:pPr>
            <a:r>
              <a:rPr lang="de-DE" sz="1050" kern="0" smtClean="0">
                <a:latin typeface="Calibri" pitchFamily="34" charset="0"/>
                <a:cs typeface="Calibri" pitchFamily="34" charset="0"/>
              </a:rPr>
              <a:t>FuE-Projekte</a:t>
            </a:r>
          </a:p>
        </p:txBody>
      </p:sp>
      <p:sp>
        <p:nvSpPr>
          <p:cNvPr id="78" name="Rechteck 77"/>
          <p:cNvSpPr/>
          <p:nvPr/>
        </p:nvSpPr>
        <p:spPr>
          <a:xfrm>
            <a:off x="456816" y="2934300"/>
            <a:ext cx="2254292" cy="307777"/>
          </a:xfrm>
          <a:prstGeom prst="rect">
            <a:avLst/>
          </a:prstGeom>
          <a:solidFill>
            <a:srgbClr val="1B9C7D"/>
          </a:solidFill>
        </p:spPr>
        <p:txBody>
          <a:bodyPr wrap="square" lIns="36000" tIns="0" rIns="36000" bIns="0">
            <a:spAutoFit/>
          </a:bodyPr>
          <a:lstStyle/>
          <a:p>
            <a:r>
              <a:rPr lang="de-DE" sz="2000" b="1" kern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Fraunhofer FOKUS</a:t>
            </a: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2"/>
          <a:srcRect r="65519" b="-399"/>
          <a:stretch>
            <a:fillRect/>
          </a:stretch>
        </p:blipFill>
        <p:spPr bwMode="auto">
          <a:xfrm>
            <a:off x="7684523" y="5227630"/>
            <a:ext cx="565387" cy="28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" name="Pfeil nach oben 74"/>
          <p:cNvSpPr/>
          <p:nvPr/>
        </p:nvSpPr>
        <p:spPr>
          <a:xfrm rot="10800000">
            <a:off x="1085353" y="2521887"/>
            <a:ext cx="414018" cy="311377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000" tIns="36000" rIns="36000" bIns="36000">
            <a:spAutoFit/>
          </a:bodyPr>
          <a:lstStyle/>
          <a:p>
            <a:pPr lvl="1" eaLnBrk="0" hangingPunct="0">
              <a:spcBef>
                <a:spcPts val="100"/>
              </a:spcBef>
              <a:buClr>
                <a:schemeClr val="accent4"/>
              </a:buClr>
              <a:buSzPct val="75000"/>
            </a:pPr>
            <a:endParaRPr lang="de-DE" sz="1050"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74" name="Pfeil nach oben 73"/>
          <p:cNvSpPr/>
          <p:nvPr/>
        </p:nvSpPr>
        <p:spPr>
          <a:xfrm>
            <a:off x="2674288" y="2520563"/>
            <a:ext cx="414018" cy="311377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000" tIns="36000" rIns="36000" bIns="36000">
            <a:spAutoFit/>
          </a:bodyPr>
          <a:lstStyle/>
          <a:p>
            <a:pPr lvl="1" eaLnBrk="0" hangingPunct="0">
              <a:spcBef>
                <a:spcPts val="100"/>
              </a:spcBef>
              <a:buClr>
                <a:schemeClr val="accent4"/>
              </a:buClr>
              <a:buSzPct val="75000"/>
            </a:pPr>
            <a:endParaRPr lang="de-DE" sz="1050">
              <a:solidFill>
                <a:schemeClr val="dk1"/>
              </a:solidFill>
              <a:latin typeface="Calibri" pitchFamily="34" charset="0"/>
              <a:ea typeface="+mn-ea"/>
              <a:cs typeface="Calibri" pitchFamily="34" charset="0"/>
            </a:endParaRPr>
          </a:p>
        </p:txBody>
      </p:sp>
      <p:pic>
        <p:nvPicPr>
          <p:cNvPr id="48" name="Picture 3" descr="Z:\11_Präsentationen\FOKUS-Präsentation\Bild\telekom.png"/>
          <p:cNvPicPr>
            <a:picLocks noChangeAspect="1" noChangeArrowheads="1"/>
          </p:cNvPicPr>
          <p:nvPr/>
        </p:nvPicPr>
        <p:blipFill>
          <a:blip r:embed="rId23"/>
          <a:srcRect l="19688" t="46458" r="55000" b="45000"/>
          <a:stretch>
            <a:fillRect/>
          </a:stretch>
        </p:blipFill>
        <p:spPr bwMode="auto">
          <a:xfrm>
            <a:off x="7439521" y="5680745"/>
            <a:ext cx="866989" cy="2194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71652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/>
          <p:cNvSpPr txBox="1"/>
          <p:nvPr/>
        </p:nvSpPr>
        <p:spPr>
          <a:xfrm>
            <a:off x="4928260" y="5426529"/>
            <a:ext cx="3874291" cy="914400"/>
          </a:xfrm>
          <a:prstGeom prst="rect">
            <a:avLst/>
          </a:prstGeom>
        </p:spPr>
        <p:txBody>
          <a:bodyPr vert="horz" wrap="none" lIns="0" tIns="0" rIns="9144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spc="-20" dirty="0" smtClean="0">
              <a:solidFill>
                <a:srgbClr val="606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561975" y="1578052"/>
            <a:ext cx="1600200" cy="8382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38100" dir="2700000" algn="br">
              <a:srgbClr val="000000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pic>
        <p:nvPicPr>
          <p:cNvPr id="6" name="Bild 7" descr="ikv++tech_logo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610" y="1702488"/>
            <a:ext cx="1357495" cy="586763"/>
          </a:xfrm>
          <a:prstGeom prst="rect">
            <a:avLst/>
          </a:prstGeom>
        </p:spPr>
      </p:pic>
      <p:sp>
        <p:nvSpPr>
          <p:cNvPr id="15" name="Textplatzhalter 6"/>
          <p:cNvSpPr txBox="1">
            <a:spLocks/>
          </p:cNvSpPr>
          <p:nvPr/>
        </p:nvSpPr>
        <p:spPr bwMode="auto">
          <a:xfrm>
            <a:off x="557876" y="2537417"/>
            <a:ext cx="1502700" cy="41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500"/>
              </a:spcAft>
              <a:buClr>
                <a:srgbClr val="009069"/>
              </a:buClr>
              <a:buSzTx/>
              <a:buFont typeface="Wingdings" pitchFamily="-65" charset="2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IKV++ Technologies AG</a:t>
            </a:r>
            <a:br>
              <a:rPr kumimoji="0" lang="de-DE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kumimoji="0" lang="de-DE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kumimoji="0" lang="de-DE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kumimoji="0" lang="de-DE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1B9C7D"/>
                </a:solidFill>
                <a:effectLst/>
                <a:uLnTx/>
                <a:uFillTx/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www.ikv.de</a:t>
            </a: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1B9C7D"/>
              </a:solidFill>
              <a:effectLst/>
              <a:uLnTx/>
              <a:uFillTx/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7095201" y="1578052"/>
            <a:ext cx="1600200" cy="8382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38100" dir="2700000" algn="br">
              <a:srgbClr val="000000">
                <a:alpha val="30000"/>
              </a:srgbClr>
            </a:outerShdw>
          </a:effectLst>
        </p:spPr>
        <p:txBody>
          <a:bodyPr rtlCol="0" anchor="ctr"/>
          <a:lstStyle/>
          <a:p>
            <a:pPr algn="ctr" defTabSz="914400"/>
            <a:endParaRPr lang="en-GB" sz="1200" kern="0">
              <a:solidFill>
                <a:sysClr val="window" lastClr="FFFFFF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1" name="Bild 12" descr="iptel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75075" y="1889527"/>
            <a:ext cx="1055077" cy="314325"/>
          </a:xfrm>
          <a:prstGeom prst="rect">
            <a:avLst/>
          </a:prstGeom>
        </p:spPr>
      </p:pic>
      <p:sp>
        <p:nvSpPr>
          <p:cNvPr id="18" name="Textplatzhalter 6"/>
          <p:cNvSpPr txBox="1">
            <a:spLocks/>
          </p:cNvSpPr>
          <p:nvPr/>
        </p:nvSpPr>
        <p:spPr bwMode="auto">
          <a:xfrm>
            <a:off x="7095201" y="2537417"/>
            <a:ext cx="1947200" cy="53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ts val="500"/>
              </a:spcAft>
              <a:buClr>
                <a:srgbClr val="009069"/>
              </a:buClr>
              <a:defRPr/>
            </a:pPr>
            <a: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Iptel.org GmbH</a:t>
            </a:r>
            <a:b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de-DE" sz="1200" kern="0" dirty="0" smtClean="0">
                <a:solidFill>
                  <a:srgbClr val="1B9C7D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www.iptel.org</a:t>
            </a:r>
          </a:p>
        </p:txBody>
      </p:sp>
      <p:sp>
        <p:nvSpPr>
          <p:cNvPr id="30" name="Rechteck 29"/>
          <p:cNvSpPr/>
          <p:nvPr/>
        </p:nvSpPr>
        <p:spPr>
          <a:xfrm>
            <a:off x="557876" y="3682171"/>
            <a:ext cx="1600200" cy="8382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38100" dir="2700000" algn="br">
              <a:srgbClr val="000000">
                <a:alpha val="30000"/>
              </a:srgbClr>
            </a:outerShdw>
          </a:effectLst>
        </p:spPr>
        <p:txBody>
          <a:bodyPr rtlCol="0" anchor="ctr"/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1200" kern="0">
              <a:solidFill>
                <a:sysClr val="window" lastClr="FFFFFF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Bild 11" descr="Bild 1.png"/>
          <p:cNvPicPr>
            <a:picLocks noChangeAspect="1"/>
          </p:cNvPicPr>
          <p:nvPr/>
        </p:nvPicPr>
        <p:blipFill>
          <a:blip r:embed="rId4" cstate="print"/>
          <a:srcRect r="7644" b="12147"/>
          <a:stretch>
            <a:fillRect/>
          </a:stretch>
        </p:blipFill>
        <p:spPr>
          <a:xfrm>
            <a:off x="739079" y="3893069"/>
            <a:ext cx="1279297" cy="386002"/>
          </a:xfrm>
          <a:prstGeom prst="rect">
            <a:avLst/>
          </a:prstGeom>
        </p:spPr>
      </p:pic>
      <p:sp>
        <p:nvSpPr>
          <p:cNvPr id="19" name="Textplatzhalter 6"/>
          <p:cNvSpPr txBox="1">
            <a:spLocks/>
          </p:cNvSpPr>
          <p:nvPr/>
        </p:nvSpPr>
        <p:spPr bwMode="auto">
          <a:xfrm>
            <a:off x="557876" y="4666936"/>
            <a:ext cx="2017049" cy="81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ts val="500"/>
              </a:spcAft>
              <a:buClr>
                <a:srgbClr val="009069"/>
              </a:buClr>
              <a:defRPr/>
            </a:pPr>
            <a:r>
              <a:rPr lang="de-DE" sz="1200" kern="0" dirty="0" err="1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TwonkyVision</a:t>
            </a:r>
            <a: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GmbH/ </a:t>
            </a:r>
            <a:r>
              <a:rPr lang="de-DE" sz="1200" kern="0" dirty="0" err="1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PacketVideo</a:t>
            </a:r>
            <a: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Germany GmbH</a:t>
            </a:r>
            <a:b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de-DE" sz="1200" kern="0" dirty="0" smtClean="0">
                <a:solidFill>
                  <a:srgbClr val="1B9C7D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www.twonkyvision.de</a:t>
            </a:r>
            <a:br>
              <a:rPr lang="de-DE" sz="1200" kern="0" dirty="0" smtClean="0">
                <a:solidFill>
                  <a:srgbClr val="1B9C7D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de-DE" sz="1200" kern="0" dirty="0" smtClean="0">
                <a:solidFill>
                  <a:srgbClr val="1B9C7D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www.pv.com</a:t>
            </a:r>
          </a:p>
        </p:txBody>
      </p:sp>
      <p:sp>
        <p:nvSpPr>
          <p:cNvPr id="36" name="Rechteck 35"/>
          <p:cNvSpPr/>
          <p:nvPr/>
        </p:nvSpPr>
        <p:spPr>
          <a:xfrm>
            <a:off x="2784917" y="1578052"/>
            <a:ext cx="1600200" cy="8382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38100" dir="2700000" algn="br">
              <a:srgbClr val="000000">
                <a:alpha val="30000"/>
              </a:srgbClr>
            </a:outerShdw>
          </a:effectLst>
        </p:spPr>
        <p:txBody>
          <a:bodyPr rtlCol="0" anchor="ctr"/>
          <a:lstStyle/>
          <a:p>
            <a:pPr algn="ctr" defTabSz="914400"/>
            <a:endParaRPr lang="en-GB" sz="1200" kern="0">
              <a:solidFill>
                <a:sysClr val="window" lastClr="FFFFFF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3" name="Bild 22" descr="RGB_72dpi_office"/>
          <p:cNvPicPr>
            <a:picLocks noChangeAspect="1"/>
          </p:cNvPicPr>
          <p:nvPr/>
        </p:nvPicPr>
        <p:blipFill>
          <a:blip r:embed="rId5"/>
          <a:srcRect l="6489" t="38333" b="35371"/>
          <a:stretch>
            <a:fillRect/>
          </a:stretch>
        </p:blipFill>
        <p:spPr>
          <a:xfrm>
            <a:off x="2994467" y="1653186"/>
            <a:ext cx="1137731" cy="540816"/>
          </a:xfrm>
          <a:prstGeom prst="rect">
            <a:avLst/>
          </a:prstGeom>
        </p:spPr>
      </p:pic>
      <p:sp>
        <p:nvSpPr>
          <p:cNvPr id="42" name="Textplatzhalter 6"/>
          <p:cNvSpPr txBox="1">
            <a:spLocks/>
          </p:cNvSpPr>
          <p:nvPr/>
        </p:nvSpPr>
        <p:spPr bwMode="auto">
          <a:xfrm>
            <a:off x="2784917" y="2562817"/>
            <a:ext cx="1947200" cy="47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ts val="0"/>
              </a:spcAft>
              <a:buClr>
                <a:srgbClr val="009069"/>
              </a:buClr>
              <a:defRPr/>
            </a:pPr>
            <a:r>
              <a:rPr lang="de-DE" sz="1200" kern="0" dirty="0" err="1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eGov</a:t>
            </a:r>
            <a: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Consulting and </a:t>
            </a:r>
            <a:b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Development GmbH</a:t>
            </a:r>
            <a:b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de-DE" sz="1200" kern="0" dirty="0" smtClean="0">
                <a:solidFill>
                  <a:srgbClr val="1B9C7D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www.egovcd.com</a:t>
            </a:r>
          </a:p>
        </p:txBody>
      </p:sp>
      <p:sp>
        <p:nvSpPr>
          <p:cNvPr id="37" name="Rechteck 36"/>
          <p:cNvSpPr/>
          <p:nvPr/>
        </p:nvSpPr>
        <p:spPr>
          <a:xfrm>
            <a:off x="2784917" y="3682171"/>
            <a:ext cx="1600200" cy="8382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38100" dir="2700000" algn="br">
              <a:srgbClr val="000000">
                <a:alpha val="30000"/>
              </a:srgbClr>
            </a:outerShdw>
          </a:effectLst>
        </p:spPr>
        <p:txBody>
          <a:bodyPr rtlCol="0" anchor="ctr"/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1200" kern="0">
              <a:solidFill>
                <a:sysClr val="window" lastClr="FFFFFF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8" name="Bild 5" descr="MatchTechnologies-logo_4c.ai"/>
          <p:cNvPicPr>
            <a:picLocks noChangeAspect="1"/>
          </p:cNvPicPr>
          <p:nvPr/>
        </p:nvPicPr>
        <p:blipFill>
          <a:blip r:embed="rId6" cstate="print"/>
          <a:srcRect l="16833" t="23821" r="13466" b="38113"/>
          <a:stretch>
            <a:fillRect/>
          </a:stretch>
        </p:blipFill>
        <p:spPr>
          <a:xfrm>
            <a:off x="2933581" y="3796470"/>
            <a:ext cx="1342821" cy="561425"/>
          </a:xfrm>
          <a:prstGeom prst="rect">
            <a:avLst/>
          </a:prstGeom>
        </p:spPr>
      </p:pic>
      <p:sp>
        <p:nvSpPr>
          <p:cNvPr id="39" name="Textplatzhalter 6"/>
          <p:cNvSpPr txBox="1">
            <a:spLocks/>
          </p:cNvSpPr>
          <p:nvPr/>
        </p:nvSpPr>
        <p:spPr bwMode="auto">
          <a:xfrm>
            <a:off x="2784917" y="4666936"/>
            <a:ext cx="1947200" cy="47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ts val="500"/>
              </a:spcAft>
              <a:buClr>
                <a:srgbClr val="009069"/>
              </a:buClr>
              <a:defRPr/>
            </a:pPr>
            <a: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Match Technologies GmbH</a:t>
            </a:r>
            <a:b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de-DE" sz="1200" kern="0" dirty="0" smtClean="0">
                <a:solidFill>
                  <a:srgbClr val="1B9C7D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www.maTch-technologies.com</a:t>
            </a:r>
          </a:p>
        </p:txBody>
      </p:sp>
      <p:sp>
        <p:nvSpPr>
          <p:cNvPr id="40" name="Rechteck 39"/>
          <p:cNvSpPr/>
          <p:nvPr/>
        </p:nvSpPr>
        <p:spPr>
          <a:xfrm>
            <a:off x="7095201" y="3682171"/>
            <a:ext cx="1600200" cy="8382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38100" dir="2700000" algn="br">
              <a:srgbClr val="000000">
                <a:alpha val="30000"/>
              </a:srgbClr>
            </a:outerShdw>
          </a:effectLst>
        </p:spPr>
        <p:txBody>
          <a:bodyPr rtlCol="0" anchor="ctr"/>
          <a:lstStyle/>
          <a:p>
            <a:pPr algn="ctr" defTabSz="914400"/>
            <a:endParaRPr lang="en-GB" sz="1200" kern="0">
              <a:solidFill>
                <a:sysClr val="window" lastClr="FFFF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Textplatzhalter 6"/>
          <p:cNvSpPr txBox="1">
            <a:spLocks/>
          </p:cNvSpPr>
          <p:nvPr/>
        </p:nvSpPr>
        <p:spPr bwMode="auto">
          <a:xfrm>
            <a:off x="7095201" y="4666936"/>
            <a:ext cx="1947200" cy="47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ts val="0"/>
              </a:spcAft>
              <a:buClr>
                <a:srgbClr val="009069"/>
              </a:buClr>
              <a:defRPr/>
            </a:pPr>
            <a:r>
              <a:rPr lang="de-DE" sz="1200" kern="0" dirty="0" err="1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trustedSafe</a:t>
            </a:r>
            <a: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GmbH</a:t>
            </a:r>
            <a:b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de-DE" sz="1200" kern="0" dirty="0" smtClean="0">
                <a:solidFill>
                  <a:srgbClr val="1B9C7D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www.trustedSafe.de</a:t>
            </a:r>
          </a:p>
        </p:txBody>
      </p:sp>
      <p:pic>
        <p:nvPicPr>
          <p:cNvPr id="34" name="Grafik 33" descr="trustedSafe 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1773" y="3887618"/>
            <a:ext cx="1397856" cy="411968"/>
          </a:xfrm>
          <a:prstGeom prst="rect">
            <a:avLst/>
          </a:prstGeom>
        </p:spPr>
      </p:pic>
      <p:sp>
        <p:nvSpPr>
          <p:cNvPr id="17" name="Textplatzhalter 6"/>
          <p:cNvSpPr txBox="1">
            <a:spLocks/>
          </p:cNvSpPr>
          <p:nvPr/>
        </p:nvSpPr>
        <p:spPr bwMode="auto">
          <a:xfrm>
            <a:off x="4970684" y="2537417"/>
            <a:ext cx="1947200" cy="53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ts val="500"/>
              </a:spcAft>
              <a:buClr>
                <a:srgbClr val="009069"/>
              </a:buClr>
              <a:defRPr/>
            </a:pPr>
            <a:r>
              <a:rPr lang="de-DE" sz="1200" kern="0" dirty="0" err="1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Testing</a:t>
            </a:r>
            <a: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Technologies IST GmbH</a:t>
            </a:r>
            <a:b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de-DE" sz="1200" kern="0" dirty="0" smtClean="0">
                <a:solidFill>
                  <a:srgbClr val="1B9C7D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www.testingtech.de</a:t>
            </a:r>
          </a:p>
        </p:txBody>
      </p:sp>
      <p:sp>
        <p:nvSpPr>
          <p:cNvPr id="27" name="Rechteck 26"/>
          <p:cNvSpPr/>
          <p:nvPr/>
        </p:nvSpPr>
        <p:spPr>
          <a:xfrm>
            <a:off x="4970684" y="1578052"/>
            <a:ext cx="1600200" cy="8382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38100" dir="2700000" algn="br">
              <a:srgbClr val="000000">
                <a:alpha val="30000"/>
              </a:srgbClr>
            </a:outerShdw>
          </a:effectLst>
        </p:spPr>
        <p:txBody>
          <a:bodyPr rtlCol="0" anchor="ctr"/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1200" kern="0">
              <a:solidFill>
                <a:sysClr val="window" lastClr="FFFFFF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Bild 8" descr="testing technologies_logo_4c.ai"/>
          <p:cNvPicPr>
            <a:picLocks noChangeAspect="1"/>
          </p:cNvPicPr>
          <p:nvPr/>
        </p:nvPicPr>
        <p:blipFill>
          <a:blip r:embed="rId8" cstate="print"/>
          <a:srcRect b="12957"/>
          <a:stretch>
            <a:fillRect/>
          </a:stretch>
        </p:blipFill>
        <p:spPr>
          <a:xfrm>
            <a:off x="5229846" y="1587016"/>
            <a:ext cx="1023537" cy="740336"/>
          </a:xfrm>
          <a:prstGeom prst="rect">
            <a:avLst/>
          </a:prstGeom>
        </p:spPr>
      </p:pic>
      <p:sp>
        <p:nvSpPr>
          <p:cNvPr id="26" name="Rechteck 25"/>
          <p:cNvSpPr/>
          <p:nvPr/>
        </p:nvSpPr>
        <p:spPr>
          <a:xfrm>
            <a:off x="4970684" y="3682171"/>
            <a:ext cx="1600200" cy="8382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38100" dir="2700000" algn="br">
              <a:srgbClr val="000000">
                <a:alpha val="30000"/>
              </a:srgbClr>
            </a:outerShdw>
          </a:effectLst>
        </p:spPr>
        <p:txBody>
          <a:bodyPr rtlCol="0" anchor="ctr"/>
          <a:lstStyle/>
          <a:p>
            <a:pPr algn="ctr" defTabSz="914400"/>
            <a:endParaRPr lang="en-GB" sz="1200" kern="0">
              <a:solidFill>
                <a:sysClr val="window" lastClr="FFFF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platzhalter 6"/>
          <p:cNvSpPr txBox="1">
            <a:spLocks/>
          </p:cNvSpPr>
          <p:nvPr/>
        </p:nvSpPr>
        <p:spPr bwMode="auto">
          <a:xfrm>
            <a:off x="4970684" y="4641536"/>
            <a:ext cx="1346200" cy="52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ts val="500"/>
              </a:spcAft>
              <a:buClr>
                <a:srgbClr val="009069"/>
              </a:buClr>
              <a:defRPr/>
            </a:pPr>
            <a:r>
              <a:rPr lang="de-DE" sz="1200" kern="0" dirty="0" err="1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BitTubes</a:t>
            </a:r>
            <a: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 GmbH</a:t>
            </a:r>
            <a:b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/>
            </a:r>
            <a:br>
              <a:rPr lang="de-DE" sz="1200" kern="0" dirty="0" smtClean="0">
                <a:solidFill>
                  <a:srgbClr val="333333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</a:br>
            <a:r>
              <a:rPr lang="de-DE" sz="1200" kern="0" dirty="0" smtClean="0">
                <a:solidFill>
                  <a:srgbClr val="1B9C7D"/>
                </a:solidFill>
                <a:latin typeface="Calibri" pitchFamily="34" charset="0"/>
                <a:ea typeface="ＭＳ Ｐゴシック" pitchFamily="-65" charset="-128"/>
                <a:cs typeface="Calibri" pitchFamily="34" charset="0"/>
              </a:rPr>
              <a:t>www.bittubes.com</a:t>
            </a: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1B9C7D"/>
              </a:solidFill>
              <a:effectLst/>
              <a:uLnTx/>
              <a:uFillTx/>
              <a:latin typeface="Calibri" pitchFamily="34" charset="0"/>
              <a:ea typeface="ＭＳ Ｐゴシック" pitchFamily="-65" charset="-128"/>
              <a:cs typeface="Calibri" pitchFamily="34" charset="0"/>
            </a:endParaRPr>
          </a:p>
        </p:txBody>
      </p:sp>
      <p:pic>
        <p:nvPicPr>
          <p:cNvPr id="52" name="Grafik 51" descr="BitTubes Log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0535" y="3931709"/>
            <a:ext cx="1428750" cy="261937"/>
          </a:xfrm>
          <a:prstGeom prst="rect">
            <a:avLst/>
          </a:prstGeom>
        </p:spPr>
      </p:pic>
      <p:sp>
        <p:nvSpPr>
          <p:cNvPr id="44" name="Titel 43"/>
          <p:cNvSpPr>
            <a:spLocks noGrp="1"/>
          </p:cNvSpPr>
          <p:nvPr>
            <p:ph type="title"/>
          </p:nvPr>
        </p:nvSpPr>
        <p:spPr>
          <a:xfrm>
            <a:off x="439738" y="360000"/>
            <a:ext cx="8234362" cy="738905"/>
          </a:xfrm>
        </p:spPr>
        <p:txBody>
          <a:bodyPr/>
          <a:lstStyle/>
          <a:p>
            <a:r>
              <a:rPr lang="de-DE" dirty="0"/>
              <a:t>Spin-</a:t>
            </a:r>
            <a:r>
              <a:rPr lang="de-DE" dirty="0" err="1"/>
              <a:t>offs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40178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Inhaltsplatzhalter 5"/>
          <p:cNvSpPr>
            <a:spLocks noGrp="1"/>
          </p:cNvSpPr>
          <p:nvPr>
            <p:ph sz="half" idx="2"/>
          </p:nvPr>
        </p:nvSpPr>
        <p:spPr>
          <a:xfrm>
            <a:off x="427038" y="1037805"/>
            <a:ext cx="4144962" cy="4913770"/>
          </a:xfrm>
        </p:spPr>
        <p:txBody>
          <a:bodyPr>
            <a:noAutofit/>
          </a:bodyPr>
          <a:lstStyle/>
          <a:p>
            <a:r>
              <a:rPr lang="en-US" sz="1100" b="1" dirty="0" smtClean="0">
                <a:solidFill>
                  <a:schemeClr val="bg2"/>
                </a:solidFill>
              </a:rPr>
              <a:t>ETSI</a:t>
            </a:r>
            <a:r>
              <a:rPr lang="en-US" sz="1100" b="1" dirty="0" smtClean="0"/>
              <a:t>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European Telecommunications Standards Institute</a:t>
            </a:r>
            <a:endParaRPr lang="de-DE" sz="105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95300" lvl="1" indent="-230188"/>
            <a:r>
              <a:rPr lang="en-US" sz="1050" b="1" dirty="0" smtClean="0"/>
              <a:t>TISPAN: </a:t>
            </a:r>
            <a:r>
              <a:rPr lang="en-US" sz="1050" dirty="0" smtClean="0"/>
              <a:t>Telecoms </a:t>
            </a:r>
            <a:r>
              <a:rPr lang="en-US" sz="1050" dirty="0"/>
              <a:t>&amp; Internet converged Services &amp; Protocols for Advanced </a:t>
            </a:r>
            <a:r>
              <a:rPr lang="en-US" sz="1050" dirty="0" smtClean="0"/>
              <a:t>Networks</a:t>
            </a:r>
          </a:p>
          <a:p>
            <a:pPr marL="495300" lvl="1" indent="-230188"/>
            <a:r>
              <a:rPr lang="en-US" sz="1050" b="1" dirty="0" smtClean="0"/>
              <a:t>MCD: </a:t>
            </a:r>
            <a:r>
              <a:rPr lang="en-US" sz="1050" dirty="0" smtClean="0"/>
              <a:t>Media </a:t>
            </a:r>
            <a:r>
              <a:rPr lang="en-US" sz="1050" dirty="0"/>
              <a:t>Content </a:t>
            </a:r>
            <a:r>
              <a:rPr lang="en-US" sz="1050" dirty="0" smtClean="0"/>
              <a:t>Distribution</a:t>
            </a:r>
          </a:p>
          <a:p>
            <a:pPr marL="495300" lvl="1" indent="-230188"/>
            <a:r>
              <a:rPr lang="en-US" sz="1050" b="1" dirty="0" smtClean="0"/>
              <a:t>MTS: </a:t>
            </a:r>
            <a:r>
              <a:rPr lang="en-US" sz="1050" dirty="0" smtClean="0"/>
              <a:t>Methods </a:t>
            </a:r>
            <a:r>
              <a:rPr lang="en-US" sz="1050" dirty="0"/>
              <a:t>for Testing and </a:t>
            </a:r>
            <a:r>
              <a:rPr lang="en-US" sz="1050" dirty="0" smtClean="0"/>
              <a:t>Specification</a:t>
            </a:r>
          </a:p>
          <a:p>
            <a:pPr marL="495300" lvl="1" indent="-230188"/>
            <a:r>
              <a:rPr lang="en-US" sz="1050" b="1" dirty="0" smtClean="0"/>
              <a:t>M2M: </a:t>
            </a:r>
            <a:r>
              <a:rPr lang="en-US" sz="1050" dirty="0" smtClean="0"/>
              <a:t>Machine-to-Machine Communications</a:t>
            </a:r>
          </a:p>
          <a:p>
            <a:pPr marL="495300" lvl="1" indent="-230188"/>
            <a:r>
              <a:rPr lang="en-US" sz="1050" b="1" dirty="0" smtClean="0"/>
              <a:t>ITS: </a:t>
            </a:r>
            <a:r>
              <a:rPr lang="en-US" sz="1050" dirty="0" smtClean="0"/>
              <a:t>Intelligent </a:t>
            </a:r>
            <a:r>
              <a:rPr lang="en-US" sz="1050" dirty="0"/>
              <a:t>Transport </a:t>
            </a:r>
            <a:r>
              <a:rPr lang="en-US" sz="1050" dirty="0" smtClean="0"/>
              <a:t>Systems</a:t>
            </a:r>
            <a:endParaRPr lang="de-DE" sz="1050" dirty="0"/>
          </a:p>
          <a:p>
            <a:r>
              <a:rPr lang="en-US" sz="1100" b="1" dirty="0" smtClean="0">
                <a:solidFill>
                  <a:schemeClr val="bg2"/>
                </a:solidFill>
              </a:rPr>
              <a:t>OMA</a:t>
            </a:r>
            <a:r>
              <a:rPr lang="en-US" sz="1100" dirty="0" smtClean="0"/>
              <a:t>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Mobile Alliance </a:t>
            </a:r>
            <a:endParaRPr lang="de-DE" sz="105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95300" lvl="1" indent="-230188"/>
            <a:r>
              <a:rPr lang="en-US" sz="1050" b="1" dirty="0" smtClean="0"/>
              <a:t>Interoperability </a:t>
            </a:r>
            <a:r>
              <a:rPr lang="en-US" sz="1050" b="1" dirty="0"/>
              <a:t>TTCN-3 </a:t>
            </a:r>
            <a:r>
              <a:rPr lang="en-US" sz="1050" b="1" dirty="0" err="1" smtClean="0"/>
              <a:t>Gruppe</a:t>
            </a:r>
            <a:endParaRPr lang="de-DE" sz="1050" b="1" dirty="0"/>
          </a:p>
          <a:p>
            <a:pPr marL="495300" lvl="1" indent="-230188"/>
            <a:r>
              <a:rPr lang="en-US" sz="1050" b="1" dirty="0" smtClean="0"/>
              <a:t>Requirements </a:t>
            </a:r>
            <a:r>
              <a:rPr lang="en-US" sz="1050" b="1" dirty="0"/>
              <a:t>Working </a:t>
            </a:r>
            <a:r>
              <a:rPr lang="en-US" sz="1050" b="1" dirty="0" err="1" smtClean="0"/>
              <a:t>Gruppe</a:t>
            </a:r>
            <a:endParaRPr lang="de-DE" sz="1050" b="1" dirty="0"/>
          </a:p>
          <a:p>
            <a:pPr marL="495300" lvl="1" indent="-230188"/>
            <a:r>
              <a:rPr lang="en-US" sz="1050" b="1" dirty="0"/>
              <a:t>NGN </a:t>
            </a:r>
            <a:r>
              <a:rPr lang="en-US" sz="1050" b="1" dirty="0" smtClean="0"/>
              <a:t>Enabler/M2M</a:t>
            </a:r>
            <a:endParaRPr lang="de-DE" sz="1050" b="1" dirty="0"/>
          </a:p>
          <a:p>
            <a:r>
              <a:rPr lang="en-US" sz="1100" b="1" dirty="0">
                <a:solidFill>
                  <a:schemeClr val="bg2"/>
                </a:solidFill>
              </a:rPr>
              <a:t>W3C</a:t>
            </a:r>
            <a:r>
              <a:rPr lang="en-US" sz="1100" dirty="0"/>
              <a:t>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World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Wide Web Consortium</a:t>
            </a:r>
            <a:endParaRPr lang="de-DE" sz="105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95300" lvl="1" indent="-230188"/>
            <a:r>
              <a:rPr lang="en-US" sz="1050" b="1" dirty="0"/>
              <a:t>Core Mobile Web Platform Community Group</a:t>
            </a:r>
            <a:endParaRPr lang="de-DE" sz="1050" b="1" dirty="0"/>
          </a:p>
          <a:p>
            <a:pPr marL="495300" lvl="1" indent="-230188"/>
            <a:r>
              <a:rPr lang="en-US" sz="1050" b="1" dirty="0"/>
              <a:t>HTML5 Specifications Community Group</a:t>
            </a:r>
            <a:endParaRPr lang="de-DE" sz="1050" b="1" dirty="0"/>
          </a:p>
          <a:p>
            <a:pPr marL="495300" lvl="1" indent="-230188"/>
            <a:r>
              <a:rPr lang="en-US" sz="1050" b="1" dirty="0"/>
              <a:t>Web Application Store Community Group</a:t>
            </a:r>
            <a:endParaRPr lang="de-DE" sz="1050" b="1" dirty="0"/>
          </a:p>
          <a:p>
            <a:pPr marL="495300" lvl="1" indent="-230188"/>
            <a:r>
              <a:rPr lang="en-US" sz="1050" b="1" dirty="0"/>
              <a:t>Web and TV Interest Group</a:t>
            </a:r>
            <a:endParaRPr lang="de-DE" sz="1050" b="1" dirty="0"/>
          </a:p>
          <a:p>
            <a:r>
              <a:rPr lang="en-US" sz="1100" b="1" dirty="0" smtClean="0">
                <a:solidFill>
                  <a:schemeClr val="bg2"/>
                </a:solidFill>
              </a:rPr>
              <a:t>IETF</a:t>
            </a:r>
            <a:r>
              <a:rPr lang="en-US" sz="1100" b="1" dirty="0" smtClean="0"/>
              <a:t>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Internet Engineering Task Force </a:t>
            </a:r>
            <a:endParaRPr lang="de-DE" sz="105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95300" lvl="1" indent="-230188"/>
            <a:r>
              <a:rPr lang="en-US" sz="1050" b="1" dirty="0"/>
              <a:t>AAA+ </a:t>
            </a:r>
            <a:r>
              <a:rPr lang="en-US" sz="1050" b="1" dirty="0" err="1" smtClean="0"/>
              <a:t>Arbeitsgruppe</a:t>
            </a:r>
            <a:endParaRPr lang="de-DE" sz="1050" b="1" dirty="0"/>
          </a:p>
          <a:p>
            <a:pPr marL="495300" lvl="1" indent="-230188"/>
            <a:r>
              <a:rPr lang="en-US" sz="1050" b="1" dirty="0" smtClean="0"/>
              <a:t>SIP/VoIP </a:t>
            </a:r>
            <a:r>
              <a:rPr lang="en-US" sz="1050" b="1" dirty="0" err="1" smtClean="0"/>
              <a:t>Arbeitsgruppe</a:t>
            </a:r>
            <a:endParaRPr lang="de-DE" sz="1050" b="1" dirty="0"/>
          </a:p>
          <a:p>
            <a:r>
              <a:rPr lang="en-US" sz="1100" b="1" dirty="0" smtClean="0">
                <a:solidFill>
                  <a:schemeClr val="bg2"/>
                </a:solidFill>
              </a:rPr>
              <a:t>ITU-T</a:t>
            </a:r>
            <a:r>
              <a:rPr lang="en-US" sz="1100" b="1" dirty="0" smtClean="0"/>
              <a:t> </a:t>
            </a:r>
            <a:r>
              <a:rPr 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Telecommunications Union</a:t>
            </a:r>
          </a:p>
          <a:p>
            <a:pPr marL="495300" lvl="1" indent="-230188"/>
            <a:r>
              <a:rPr lang="en-US" sz="1050" b="1" dirty="0" smtClean="0"/>
              <a:t>M2M </a:t>
            </a:r>
            <a:r>
              <a:rPr lang="en-US" sz="1050" b="1" dirty="0"/>
              <a:t>Focus </a:t>
            </a:r>
            <a:r>
              <a:rPr lang="en-US" sz="1050" b="1" dirty="0" smtClean="0"/>
              <a:t>Group</a:t>
            </a:r>
          </a:p>
        </p:txBody>
      </p:sp>
      <p:sp>
        <p:nvSpPr>
          <p:cNvPr id="73732" name="Inhaltsplatzhalter 6"/>
          <p:cNvSpPr>
            <a:spLocks noGrp="1"/>
          </p:cNvSpPr>
          <p:nvPr>
            <p:ph sz="quarter" idx="4"/>
          </p:nvPr>
        </p:nvSpPr>
        <p:spPr>
          <a:xfrm>
            <a:off x="4894385" y="1037805"/>
            <a:ext cx="4249615" cy="4991261"/>
          </a:xfrm>
        </p:spPr>
        <p:txBody>
          <a:bodyPr>
            <a:noAutofit/>
          </a:bodyPr>
          <a:lstStyle/>
          <a:p>
            <a:r>
              <a:rPr lang="de-DE" sz="1050" dirty="0" smtClean="0"/>
              <a:t>APAN (</a:t>
            </a:r>
            <a:r>
              <a:rPr lang="de-DE" sz="1050" dirty="0" err="1" smtClean="0"/>
              <a:t>Asia</a:t>
            </a:r>
            <a:r>
              <a:rPr lang="de-DE" sz="1050" dirty="0" smtClean="0"/>
              <a:t>-Pacific </a:t>
            </a:r>
            <a:r>
              <a:rPr lang="de-DE" sz="1050" dirty="0" err="1" smtClean="0"/>
              <a:t>Advanced</a:t>
            </a:r>
            <a:r>
              <a:rPr lang="de-DE" sz="1050" dirty="0" smtClean="0"/>
              <a:t> Network)</a:t>
            </a:r>
          </a:p>
          <a:p>
            <a:r>
              <a:rPr lang="de-DE" sz="1050" dirty="0" err="1" smtClean="0"/>
              <a:t>Autonomic</a:t>
            </a:r>
            <a:r>
              <a:rPr lang="de-DE" sz="1050" dirty="0" smtClean="0"/>
              <a:t> Communication Forum</a:t>
            </a:r>
          </a:p>
          <a:p>
            <a:r>
              <a:rPr lang="de-DE" sz="1050" dirty="0" smtClean="0"/>
              <a:t>AUTOSAR </a:t>
            </a:r>
          </a:p>
          <a:p>
            <a:r>
              <a:rPr lang="de-DE" sz="1050" dirty="0" smtClean="0"/>
              <a:t>BITKOM Arbeitskreise und Ausschüsse</a:t>
            </a:r>
          </a:p>
          <a:p>
            <a:pPr marL="495300" lvl="1" indent="-230188"/>
            <a:r>
              <a:rPr lang="de-DE" sz="1050" dirty="0" smtClean="0"/>
              <a:t>Arbeitskreis IPTV &amp; WebTV </a:t>
            </a:r>
          </a:p>
          <a:p>
            <a:pPr marL="495300" lvl="1" indent="-230188"/>
            <a:r>
              <a:rPr lang="de-DE" sz="1050" dirty="0" smtClean="0"/>
              <a:t>Arbeitskreis </a:t>
            </a:r>
            <a:r>
              <a:rPr lang="de-DE" sz="1050" dirty="0" err="1" smtClean="0"/>
              <a:t>Apps</a:t>
            </a:r>
            <a:r>
              <a:rPr lang="de-DE" sz="1050" dirty="0" smtClean="0"/>
              <a:t> &amp; Mobile Media</a:t>
            </a:r>
          </a:p>
          <a:p>
            <a:pPr marL="495300" lvl="1" indent="-230188"/>
            <a:r>
              <a:rPr lang="de-DE" sz="1050" dirty="0" smtClean="0"/>
              <a:t>Fachausschuss E-</a:t>
            </a:r>
            <a:r>
              <a:rPr lang="de-DE" sz="1050" dirty="0" err="1" smtClean="0"/>
              <a:t>Energy</a:t>
            </a:r>
            <a:endParaRPr lang="de-DE" sz="1050" dirty="0" smtClean="0"/>
          </a:p>
          <a:p>
            <a:pPr marL="495300" lvl="1" indent="-230188"/>
            <a:r>
              <a:rPr lang="de-DE" sz="1050" dirty="0" smtClean="0"/>
              <a:t>Fachausschuss Elektronische Identitäten</a:t>
            </a:r>
          </a:p>
          <a:p>
            <a:r>
              <a:rPr lang="de-DE" sz="1050" dirty="0" smtClean="0"/>
              <a:t>Car2Car Communication </a:t>
            </a:r>
            <a:r>
              <a:rPr lang="de-DE" sz="1050" dirty="0" err="1" smtClean="0"/>
              <a:t>Consortium</a:t>
            </a:r>
            <a:endParaRPr lang="de-DE" sz="1050" dirty="0" smtClean="0"/>
          </a:p>
          <a:p>
            <a:r>
              <a:rPr lang="de-DE" sz="1050" dirty="0" smtClean="0"/>
              <a:t>Deutsche TV-Plattform</a:t>
            </a:r>
          </a:p>
          <a:p>
            <a:r>
              <a:rPr lang="de-DE" sz="1050" dirty="0" smtClean="0"/>
              <a:t>Bundesregierung</a:t>
            </a:r>
          </a:p>
          <a:p>
            <a:pPr marL="495300" lvl="1" indent="-230188"/>
            <a:r>
              <a:rPr lang="de-DE" sz="1050" dirty="0" smtClean="0"/>
              <a:t>SAGA (Standards </a:t>
            </a:r>
            <a:r>
              <a:rPr lang="de-DE" sz="1050" dirty="0" err="1" smtClean="0"/>
              <a:t>and</a:t>
            </a:r>
            <a:r>
              <a:rPr lang="de-DE" sz="1050" dirty="0" smtClean="0"/>
              <a:t> </a:t>
            </a:r>
            <a:r>
              <a:rPr lang="de-DE" sz="1050" dirty="0" err="1" smtClean="0"/>
              <a:t>Architectures</a:t>
            </a:r>
            <a:r>
              <a:rPr lang="de-DE" sz="1050" dirty="0" smtClean="0"/>
              <a:t> </a:t>
            </a:r>
            <a:r>
              <a:rPr lang="de-DE" sz="1050" dirty="0" err="1" smtClean="0"/>
              <a:t>for</a:t>
            </a:r>
            <a:r>
              <a:rPr lang="de-DE" sz="1050" dirty="0" smtClean="0"/>
              <a:t> eGovernment </a:t>
            </a:r>
            <a:r>
              <a:rPr lang="de-DE" sz="1050" dirty="0" err="1" smtClean="0"/>
              <a:t>Applications</a:t>
            </a:r>
            <a:r>
              <a:rPr lang="de-DE" sz="1050" dirty="0" smtClean="0"/>
              <a:t>)</a:t>
            </a:r>
          </a:p>
          <a:p>
            <a:pPr marL="495300" lvl="1" indent="-230188"/>
            <a:r>
              <a:rPr lang="de-DE" sz="1050" dirty="0" smtClean="0"/>
              <a:t>XÖV (XML-Standard für Anwendungen der öffentlichen IT)</a:t>
            </a:r>
          </a:p>
          <a:p>
            <a:pPr marL="495300" lvl="1" indent="-230188"/>
            <a:r>
              <a:rPr lang="de-DE" sz="1050" dirty="0" smtClean="0"/>
              <a:t>Technische Richtlinien des BSI</a:t>
            </a:r>
          </a:p>
          <a:p>
            <a:r>
              <a:rPr lang="de-DE" sz="1050" dirty="0" smtClean="0"/>
              <a:t>Deutscher IPv6-Rat</a:t>
            </a:r>
          </a:p>
          <a:p>
            <a:r>
              <a:rPr lang="de-DE" sz="1050" dirty="0" smtClean="0"/>
              <a:t>IEEE 802.21 </a:t>
            </a:r>
            <a:r>
              <a:rPr lang="de-DE" sz="1050" dirty="0" err="1" smtClean="0"/>
              <a:t>Handover</a:t>
            </a:r>
            <a:r>
              <a:rPr lang="de-DE" sz="1050" dirty="0" smtClean="0"/>
              <a:t> </a:t>
            </a:r>
            <a:r>
              <a:rPr lang="de-DE" sz="1050" dirty="0" err="1" smtClean="0"/>
              <a:t>and</a:t>
            </a:r>
            <a:r>
              <a:rPr lang="de-DE" sz="1050" dirty="0" smtClean="0"/>
              <a:t> </a:t>
            </a:r>
            <a:r>
              <a:rPr lang="de-DE" sz="1050" dirty="0" err="1" smtClean="0"/>
              <a:t>Interoperability</a:t>
            </a:r>
            <a:endParaRPr lang="de-DE" sz="1050" dirty="0" smtClean="0"/>
          </a:p>
          <a:p>
            <a:r>
              <a:rPr lang="de-DE" sz="1050" dirty="0" smtClean="0"/>
              <a:t>ISPRAT</a:t>
            </a:r>
          </a:p>
          <a:p>
            <a:r>
              <a:rPr lang="de-DE" sz="1050" dirty="0" smtClean="0"/>
              <a:t>ISTQB (International Software </a:t>
            </a:r>
            <a:r>
              <a:rPr lang="de-DE" sz="1050" dirty="0" err="1" smtClean="0"/>
              <a:t>Testing</a:t>
            </a:r>
            <a:r>
              <a:rPr lang="de-DE" sz="1050" dirty="0" smtClean="0"/>
              <a:t> </a:t>
            </a:r>
            <a:r>
              <a:rPr lang="de-DE" sz="1050" dirty="0" err="1" smtClean="0"/>
              <a:t>Qualifications</a:t>
            </a:r>
            <a:r>
              <a:rPr lang="de-DE" sz="1050" dirty="0" smtClean="0"/>
              <a:t> Board</a:t>
            </a:r>
          </a:p>
          <a:p>
            <a:pPr marL="495300" lvl="1" indent="-230188"/>
            <a:r>
              <a:rPr lang="de-DE" sz="1050" dirty="0" smtClean="0"/>
              <a:t>Expert Level Module on Test Automation</a:t>
            </a:r>
          </a:p>
          <a:p>
            <a:r>
              <a:rPr lang="de-DE" sz="1050" dirty="0" smtClean="0"/>
              <a:t>OIPF (Open IPTV Forum)</a:t>
            </a:r>
          </a:p>
          <a:p>
            <a:r>
              <a:rPr lang="de-DE" sz="1050" dirty="0" smtClean="0"/>
              <a:t>OMG </a:t>
            </a:r>
            <a:r>
              <a:rPr lang="de-DE" sz="1050" dirty="0" err="1" smtClean="0"/>
              <a:t>Object</a:t>
            </a:r>
            <a:r>
              <a:rPr lang="de-DE" sz="1050" dirty="0" smtClean="0"/>
              <a:t> Management Group</a:t>
            </a:r>
          </a:p>
          <a:p>
            <a:r>
              <a:rPr lang="de-DE" sz="1050" dirty="0" err="1" smtClean="0"/>
              <a:t>TMForum</a:t>
            </a:r>
            <a:endParaRPr lang="de-DE" sz="1050" dirty="0" smtClean="0"/>
          </a:p>
        </p:txBody>
      </p:sp>
      <p:sp>
        <p:nvSpPr>
          <p:cNvPr id="6" name="Titel 74"/>
          <p:cNvSpPr>
            <a:spLocks noGrp="1"/>
          </p:cNvSpPr>
          <p:nvPr>
            <p:ph type="title"/>
          </p:nvPr>
        </p:nvSpPr>
        <p:spPr>
          <a:xfrm>
            <a:off x="439200" y="360000"/>
            <a:ext cx="6945193" cy="828000"/>
          </a:xfrm>
        </p:spPr>
        <p:txBody>
          <a:bodyPr/>
          <a:lstStyle/>
          <a:p>
            <a:r>
              <a:rPr lang="en-US" dirty="0" err="1"/>
              <a:t>Standardisierung</a:t>
            </a:r>
            <a:r>
              <a:rPr lang="en-US" dirty="0"/>
              <a:t> and </a:t>
            </a:r>
            <a:r>
              <a:rPr lang="en-US" dirty="0" err="1"/>
              <a:t>Foren</a:t>
            </a:r>
            <a:r>
              <a:rPr lang="en-US" dirty="0"/>
              <a:t> (</a:t>
            </a:r>
            <a:r>
              <a:rPr lang="en-US" dirty="0" err="1"/>
              <a:t>Auszug</a:t>
            </a:r>
            <a:r>
              <a:rPr lang="en-US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39200" y="360000"/>
            <a:ext cx="8280000" cy="8280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de-DE" dirty="0"/>
              <a:t>Kernwerte</a:t>
            </a:r>
            <a:r>
              <a:rPr lang="de-DE" dirty="0"/>
              <a:t> von Fraunhofer FOKUS</a:t>
            </a:r>
          </a:p>
        </p:txBody>
      </p:sp>
      <p:pic>
        <p:nvPicPr>
          <p:cNvPr id="4" name="Grafik 3" descr="silhuette_grau.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3797610"/>
            <a:ext cx="9151620" cy="3060390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9738" y="1260000"/>
            <a:ext cx="8247062" cy="3173527"/>
          </a:xfrm>
        </p:spPr>
        <p:txBody>
          <a:bodyPr/>
          <a:lstStyle/>
          <a:p>
            <a:pPr>
              <a:lnSpc>
                <a:spcPts val="2420"/>
              </a:lnSpc>
            </a:pPr>
            <a:r>
              <a:rPr lang="de-DE" b="1" dirty="0" smtClean="0">
                <a:solidFill>
                  <a:srgbClr val="1B9C7D"/>
                </a:solidFill>
              </a:rPr>
              <a:t>Fraunhofer FOKUS…</a:t>
            </a:r>
            <a:endParaRPr lang="de-DE" dirty="0" smtClean="0">
              <a:solidFill>
                <a:srgbClr val="1B9C7D"/>
              </a:solidFill>
            </a:endParaRPr>
          </a:p>
          <a:p>
            <a:pPr marL="984250" lvl="1" indent="0" eaLnBrk="1" hangingPunct="1">
              <a:buNone/>
            </a:pPr>
            <a:r>
              <a:rPr lang="de-DE" dirty="0" smtClean="0"/>
              <a:t>…entwickelt intelligente IKT-Lösungen für den „Public Space“.</a:t>
            </a:r>
          </a:p>
          <a:p>
            <a:pPr marL="984250" lvl="1" indent="0" eaLnBrk="1" hangingPunct="1">
              <a:buNone/>
            </a:pPr>
            <a:r>
              <a:rPr lang="de-DE" dirty="0" smtClean="0"/>
              <a:t>…stellt Verbindungen zwischen der IKT-Wirtschaft und der öffentlichen Verwaltung her.</a:t>
            </a:r>
          </a:p>
          <a:p>
            <a:pPr marL="984250" lvl="1" indent="0" eaLnBrk="1" hangingPunct="1">
              <a:buNone/>
            </a:pPr>
            <a:r>
              <a:rPr lang="de-DE" dirty="0" smtClean="0"/>
              <a:t>…kann auf starke wissenschaftliche Expertise zurückgreifen.</a:t>
            </a:r>
          </a:p>
          <a:p>
            <a:pPr marL="984250" lvl="1" indent="0" eaLnBrk="1" hangingPunct="1">
              <a:buNone/>
            </a:pPr>
            <a:r>
              <a:rPr lang="de-DE" dirty="0" smtClean="0"/>
              <a:t>…verknüpft Gesetzgebungsprozesse mit technologischen Anforderungen.</a:t>
            </a:r>
          </a:p>
          <a:p>
            <a:pPr marL="984250" lvl="1" indent="0" eaLnBrk="1" hangingPunct="1">
              <a:buNone/>
            </a:pPr>
            <a:r>
              <a:rPr lang="de-DE" dirty="0" smtClean="0"/>
              <a:t>…arbeitet branchenorientiert sowie hersteller- und produktneutral.</a:t>
            </a:r>
          </a:p>
          <a:p>
            <a:pPr marL="984250" lvl="1" indent="0" eaLnBrk="1" hangingPunct="1">
              <a:buNone/>
            </a:pPr>
            <a:r>
              <a:rPr lang="de-DE" dirty="0" smtClean="0"/>
              <a:t>…arbeitet mit internationalen Partnern in Universitäten und der Industrie zusammen.</a:t>
            </a:r>
          </a:p>
        </p:txBody>
      </p:sp>
    </p:spTree>
    <p:extLst>
      <p:ext uri="{BB962C8B-B14F-4D97-AF65-F5344CB8AC3E}">
        <p14:creationId xmlns:p14="http://schemas.microsoft.com/office/powerpoint/2010/main" val="3010880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feil nach unten 49"/>
          <p:cNvSpPr/>
          <p:nvPr/>
        </p:nvSpPr>
        <p:spPr>
          <a:xfrm rot="4036571">
            <a:off x="6356059" y="3664799"/>
            <a:ext cx="294468" cy="2037217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6350" cap="flat" cmpd="sng" algn="ctr">
            <a:solidFill>
              <a:srgbClr val="3399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7" name="Pfeil nach unten 46"/>
          <p:cNvSpPr/>
          <p:nvPr/>
        </p:nvSpPr>
        <p:spPr>
          <a:xfrm rot="843236" flipH="1">
            <a:off x="4999756" y="2146689"/>
            <a:ext cx="294468" cy="2251898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6350" cap="flat" cmpd="sng" algn="ctr">
            <a:solidFill>
              <a:srgbClr val="3399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9" name="Pfeil nach unten 48"/>
          <p:cNvSpPr/>
          <p:nvPr/>
        </p:nvSpPr>
        <p:spPr>
          <a:xfrm rot="20756764">
            <a:off x="3951037" y="2145599"/>
            <a:ext cx="294468" cy="2251898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6350" cap="flat" cmpd="sng" algn="ctr">
            <a:solidFill>
              <a:srgbClr val="3399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8" name="Pfeil nach unten 47"/>
          <p:cNvSpPr/>
          <p:nvPr/>
        </p:nvSpPr>
        <p:spPr>
          <a:xfrm rot="2788678">
            <a:off x="5776427" y="2919600"/>
            <a:ext cx="294468" cy="1930114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6350" cap="flat" cmpd="sng" algn="ctr">
            <a:solidFill>
              <a:srgbClr val="3399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6" name="Pfeil nach unten 15"/>
          <p:cNvSpPr/>
          <p:nvPr/>
        </p:nvSpPr>
        <p:spPr>
          <a:xfrm rot="5400000">
            <a:off x="6176075" y="4905214"/>
            <a:ext cx="294468" cy="1495587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6350" cap="flat" cmpd="sng" algn="ctr">
            <a:solidFill>
              <a:srgbClr val="3399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7" name="Pfeil nach unten 16"/>
          <p:cNvSpPr/>
          <p:nvPr/>
        </p:nvSpPr>
        <p:spPr>
          <a:xfrm rot="18811322" flipH="1">
            <a:off x="3136549" y="2918199"/>
            <a:ext cx="294468" cy="1930114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6350" cap="flat" cmpd="sng" algn="ctr">
            <a:solidFill>
              <a:srgbClr val="3399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8" name="Pfeil nach unten 17"/>
          <p:cNvSpPr/>
          <p:nvPr/>
        </p:nvSpPr>
        <p:spPr>
          <a:xfrm rot="17563429" flipH="1">
            <a:off x="2538310" y="3665544"/>
            <a:ext cx="294468" cy="2037217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6350" cap="flat" cmpd="sng" algn="ctr">
            <a:solidFill>
              <a:srgbClr val="3399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Pfeil nach unten 18"/>
          <p:cNvSpPr/>
          <p:nvPr/>
        </p:nvSpPr>
        <p:spPr>
          <a:xfrm rot="16200000" flipH="1">
            <a:off x="2686374" y="4906800"/>
            <a:ext cx="294468" cy="1495587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6350" cap="flat" cmpd="sng" algn="ctr">
            <a:solidFill>
              <a:srgbClr val="3399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9738" y="360000"/>
            <a:ext cx="8234362" cy="738905"/>
          </a:xfrm>
        </p:spPr>
        <p:txBody>
          <a:bodyPr/>
          <a:lstStyle/>
          <a:p>
            <a:r>
              <a:rPr lang="de-DE" dirty="0"/>
              <a:t>Wichtige</a:t>
            </a:r>
            <a:r>
              <a:rPr lang="de-DE" dirty="0"/>
              <a:t>  Technologische Entwicklungen</a:t>
            </a:r>
            <a:br>
              <a:rPr lang="de-DE" dirty="0"/>
            </a:br>
            <a:r>
              <a:rPr lang="de-DE" dirty="0"/>
              <a:t>Beiträge von Fraunhofer FOKUS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2880000" y="1764000"/>
            <a:ext cx="1604074" cy="511444"/>
          </a:xfrm>
          <a:prstGeom prst="roundRect">
            <a:avLst/>
          </a:prstGeom>
          <a:gradFill flip="none" rotWithShape="1">
            <a:gsLst>
              <a:gs pos="0">
                <a:srgbClr val="1B9C7D">
                  <a:shade val="30000"/>
                  <a:satMod val="115000"/>
                </a:srgbClr>
              </a:gs>
              <a:gs pos="50000">
                <a:srgbClr val="1B9C7D">
                  <a:shade val="67500"/>
                  <a:satMod val="115000"/>
                </a:srgbClr>
              </a:gs>
              <a:gs pos="100000">
                <a:srgbClr val="1B9C7D">
                  <a:shade val="100000"/>
                  <a:satMod val="115000"/>
                </a:srgbClr>
              </a:gs>
            </a:gsLst>
            <a:lin ang="2700000" scaled="1"/>
            <a:tileRect/>
          </a:gra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Internet der Dinge</a:t>
            </a:r>
            <a:endParaRPr kumimoji="0" lang="de-DE" sz="16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7010399" y="5400000"/>
            <a:ext cx="1604074" cy="511444"/>
          </a:xfrm>
          <a:prstGeom prst="roundRect">
            <a:avLst/>
          </a:prstGeom>
          <a:gradFill flip="none" rotWithShape="1">
            <a:gsLst>
              <a:gs pos="0">
                <a:srgbClr val="1B9C7D">
                  <a:shade val="30000"/>
                  <a:satMod val="115000"/>
                </a:srgbClr>
              </a:gs>
              <a:gs pos="50000">
                <a:srgbClr val="1B9C7D">
                  <a:shade val="67500"/>
                  <a:satMod val="115000"/>
                </a:srgbClr>
              </a:gs>
              <a:gs pos="100000">
                <a:srgbClr val="1B9C7D">
                  <a:shade val="100000"/>
                  <a:satMod val="115000"/>
                </a:srgbClr>
              </a:gs>
            </a:gsLst>
            <a:lin ang="2700000" scaled="1"/>
            <a:tileRect/>
          </a:gra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Open Data</a:t>
            </a:r>
            <a:endParaRPr kumimoji="0" lang="de-DE" sz="16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697850" y="3996000"/>
            <a:ext cx="1604074" cy="511444"/>
          </a:xfrm>
          <a:prstGeom prst="roundRect">
            <a:avLst/>
          </a:prstGeom>
          <a:gradFill flip="none" rotWithShape="1">
            <a:gsLst>
              <a:gs pos="0">
                <a:srgbClr val="1B9C7D">
                  <a:shade val="30000"/>
                  <a:satMod val="115000"/>
                </a:srgbClr>
              </a:gs>
              <a:gs pos="50000">
                <a:srgbClr val="1B9C7D">
                  <a:shade val="67500"/>
                  <a:satMod val="115000"/>
                </a:srgbClr>
              </a:gs>
              <a:gs pos="100000">
                <a:srgbClr val="1B9C7D">
                  <a:shade val="100000"/>
                  <a:satMod val="115000"/>
                </a:srgbClr>
              </a:gs>
            </a:gsLst>
            <a:lin ang="2700000" scaled="1"/>
            <a:tileRect/>
          </a:gra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Future Internet</a:t>
            </a:r>
            <a:endParaRPr kumimoji="0" lang="de-DE" sz="16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6145078" y="2808000"/>
            <a:ext cx="1604074" cy="511444"/>
          </a:xfrm>
          <a:prstGeom prst="roundRect">
            <a:avLst/>
          </a:prstGeom>
          <a:gradFill flip="none" rotWithShape="1">
            <a:gsLst>
              <a:gs pos="0">
                <a:srgbClr val="1B9C7D">
                  <a:shade val="30000"/>
                  <a:satMod val="115000"/>
                </a:srgbClr>
              </a:gs>
              <a:gs pos="50000">
                <a:srgbClr val="1B9C7D">
                  <a:shade val="67500"/>
                  <a:satMod val="115000"/>
                </a:srgbClr>
              </a:gs>
              <a:gs pos="100000">
                <a:srgbClr val="1B9C7D">
                  <a:shade val="100000"/>
                  <a:satMod val="115000"/>
                </a:srgbClr>
              </a:gs>
            </a:gsLst>
            <a:lin ang="2700000" scaled="1"/>
            <a:tileRect/>
          </a:gra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Internet der Dienste</a:t>
            </a:r>
            <a:endParaRPr kumimoji="0" lang="de-DE" sz="16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1733227" y="2808000"/>
            <a:ext cx="1604074" cy="511444"/>
          </a:xfrm>
          <a:prstGeom prst="roundRect">
            <a:avLst/>
          </a:prstGeom>
          <a:gradFill flip="none" rotWithShape="1">
            <a:gsLst>
              <a:gs pos="0">
                <a:srgbClr val="1B9C7D">
                  <a:shade val="30000"/>
                  <a:satMod val="115000"/>
                </a:srgbClr>
              </a:gs>
              <a:gs pos="50000">
                <a:srgbClr val="1B9C7D">
                  <a:shade val="67500"/>
                  <a:satMod val="115000"/>
                </a:srgbClr>
              </a:gs>
              <a:gs pos="100000">
                <a:srgbClr val="1B9C7D">
                  <a:shade val="100000"/>
                  <a:satMod val="115000"/>
                </a:srgbClr>
              </a:gs>
            </a:gsLst>
            <a:lin ang="2700000" scaled="1"/>
            <a:tileRect/>
          </a:gra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Interconnected Media</a:t>
            </a:r>
            <a:endParaRPr kumimoji="0" lang="de-DE" sz="16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901484" y="3960000"/>
            <a:ext cx="1604074" cy="511444"/>
          </a:xfrm>
          <a:prstGeom prst="roundRect">
            <a:avLst/>
          </a:prstGeom>
          <a:gradFill flip="none" rotWithShape="1">
            <a:gsLst>
              <a:gs pos="0">
                <a:srgbClr val="1B9C7D">
                  <a:shade val="30000"/>
                  <a:satMod val="115000"/>
                </a:srgbClr>
              </a:gs>
              <a:gs pos="50000">
                <a:srgbClr val="1B9C7D">
                  <a:shade val="67500"/>
                  <a:satMod val="115000"/>
                </a:srgbClr>
              </a:gs>
              <a:gs pos="100000">
                <a:srgbClr val="1B9C7D">
                  <a:shade val="100000"/>
                  <a:satMod val="115000"/>
                </a:srgbClr>
              </a:gs>
            </a:gsLst>
            <a:lin ang="2700000" scaled="1"/>
            <a:tileRect/>
          </a:gra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Business Intelligence</a:t>
            </a:r>
            <a:endParaRPr kumimoji="0" lang="de-DE" sz="16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40000" y="5400000"/>
            <a:ext cx="1604074" cy="511444"/>
          </a:xfrm>
          <a:prstGeom prst="roundRect">
            <a:avLst/>
          </a:prstGeom>
          <a:gradFill flip="none" rotWithShape="1">
            <a:gsLst>
              <a:gs pos="0">
                <a:srgbClr val="1B9C7D">
                  <a:shade val="30000"/>
                  <a:satMod val="115000"/>
                </a:srgbClr>
              </a:gs>
              <a:gs pos="50000">
                <a:srgbClr val="1B9C7D">
                  <a:shade val="67500"/>
                  <a:satMod val="115000"/>
                </a:srgbClr>
              </a:gs>
              <a:gs pos="100000">
                <a:srgbClr val="1B9C7D">
                  <a:shade val="100000"/>
                  <a:satMod val="115000"/>
                </a:srgbClr>
              </a:gs>
            </a:gsLst>
            <a:lin ang="2700000" scaled="1"/>
            <a:tileRect/>
          </a:gra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System- Interoperabilität</a:t>
            </a:r>
            <a:endParaRPr kumimoji="0" lang="de-DE" sz="1600" b="0" i="0" u="none" strike="noStrike" kern="0" cap="none" spc="0" normalizeH="0" baseline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3648265" y="4471260"/>
            <a:ext cx="1861383" cy="1861383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1B9C7D"/>
            </a:solidFill>
            <a:prstDash val="solid"/>
            <a:round/>
            <a:headEnd type="none" w="med" len="med"/>
            <a:tailEnd type="none" w="med" len="med"/>
          </a:ln>
          <a:effectLst>
            <a:outerShdw blurRad="152400" dist="38100" dir="5400000" sx="90000" sy="-19000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b="1" i="0" u="none" strike="noStrike" kern="0" cap="none" spc="0" normalizeH="0" baseline="0" smtClean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Urban Technology Solutions</a:t>
            </a:r>
            <a:endParaRPr kumimoji="0" lang="de-DE" b="1" i="0" u="none" strike="noStrike" kern="0" cap="none" spc="0" normalizeH="0" baseline="0">
              <a:ln>
                <a:noFill/>
              </a:ln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696" y="5152765"/>
            <a:ext cx="677857" cy="545885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1" name="Bild 37" descr="NGN2FI-Log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201" y="4360543"/>
            <a:ext cx="1058895" cy="515548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414" y="2554366"/>
            <a:ext cx="1152525" cy="428625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MashWeb2.em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16" y="3584664"/>
            <a:ext cx="915282" cy="593662"/>
          </a:xfrm>
          <a:prstGeom prst="rect">
            <a:avLst/>
          </a:prstGeom>
          <a:noFill/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 descr="Y:\projekte\EU\WAX\Logo\webinos_fina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63" y="2543840"/>
            <a:ext cx="1239838" cy="387350"/>
          </a:xfrm>
          <a:prstGeom prst="rect">
            <a:avLst/>
          </a:prstGeom>
          <a:noFill/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2" t="50000" r="51316" b="13992"/>
          <a:stretch/>
        </p:blipFill>
        <p:spPr bwMode="auto">
          <a:xfrm>
            <a:off x="236599" y="5085133"/>
            <a:ext cx="550289" cy="535050"/>
          </a:xfrm>
          <a:prstGeom prst="rect">
            <a:avLst/>
          </a:prstGeom>
          <a:noFill/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Z:\11_Präsentationen\FOKUS-Präsentation\Bild\grid-meter330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7050" y="1237577"/>
            <a:ext cx="781616" cy="656084"/>
          </a:xfrm>
          <a:prstGeom prst="rect">
            <a:avLst/>
          </a:prstGeom>
          <a:noFill/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46" name="Abgerundetes Rechteck 45"/>
          <p:cNvSpPr/>
          <p:nvPr/>
        </p:nvSpPr>
        <p:spPr>
          <a:xfrm>
            <a:off x="5032779" y="1764000"/>
            <a:ext cx="1604074" cy="511444"/>
          </a:xfrm>
          <a:prstGeom prst="roundRect">
            <a:avLst/>
          </a:prstGeom>
          <a:gradFill flip="none" rotWithShape="1">
            <a:gsLst>
              <a:gs pos="0">
                <a:srgbClr val="1B9C7D">
                  <a:shade val="30000"/>
                  <a:satMod val="115000"/>
                </a:srgbClr>
              </a:gs>
              <a:gs pos="50000">
                <a:srgbClr val="1B9C7D">
                  <a:shade val="67500"/>
                  <a:satMod val="115000"/>
                </a:srgbClr>
              </a:gs>
              <a:gs pos="100000">
                <a:srgbClr val="1B9C7D">
                  <a:shade val="100000"/>
                  <a:satMod val="115000"/>
                </a:srgbClr>
              </a:gs>
            </a:gsLst>
            <a:lin ang="2700000" scaled="1"/>
            <a:tileRect/>
          </a:gra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kern="0" cap="none" spc="0" normalizeH="0" baseline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Identitäts-management</a:t>
            </a:r>
            <a:endParaRPr kumimoji="0" lang="de-DE" sz="1600" b="0" i="0" u="none" strike="noStrike" kern="0" cap="none" spc="0" normalizeH="0" baseline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pic>
        <p:nvPicPr>
          <p:cNvPr id="45" name="Inhaltsplatzhalter 10" descr="Ausweismuster_vorn.TIF"/>
          <p:cNvPicPr>
            <a:picLocks noGrp="1" noChangeAspect="1"/>
          </p:cNvPicPr>
          <p:nvPr>
            <p:ph sz="half" idx="4294967295"/>
          </p:nvPr>
        </p:nvPicPr>
        <p:blipFill>
          <a:blip r:embed="rId9" cstate="screen"/>
          <a:stretch>
            <a:fillRect/>
          </a:stretch>
        </p:blipFill>
        <p:spPr>
          <a:xfrm>
            <a:off x="6411410" y="1265132"/>
            <a:ext cx="1113017" cy="702314"/>
          </a:xfrm>
          <a:prstGeom prst="roundRect">
            <a:avLst>
              <a:gd name="adj" fmla="val 6834"/>
            </a:avLst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51" name="Picture 2" descr="H:\01_Strategieprozess\_Change\Pic\p23r.jpg"/>
          <p:cNvPicPr>
            <a:picLocks noChangeAspect="1" noChangeArrowheads="1"/>
          </p:cNvPicPr>
          <p:nvPr/>
        </p:nvPicPr>
        <p:blipFill>
          <a:blip r:embed="rId10" cstate="print"/>
          <a:srcRect l="-8626" t="15237" r="-5721" b="18514"/>
          <a:stretch>
            <a:fillRect/>
          </a:stretch>
        </p:blipFill>
        <p:spPr bwMode="auto">
          <a:xfrm>
            <a:off x="7485682" y="3146156"/>
            <a:ext cx="976393" cy="565689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229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heme/theme1.xml><?xml version="1.0" encoding="utf-8"?>
<a:theme xmlns:a="http://schemas.openxmlformats.org/drawingml/2006/main" name="1_Standarddesign">
  <a:themeElements>
    <a:clrScheme name="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FFFFFF"/>
      </a:accent3>
      <a:accent4>
        <a:srgbClr val="000000"/>
      </a:accent4>
      <a:accent5>
        <a:srgbClr val="F3B9AA"/>
      </a:accent5>
      <a:accent6>
        <a:srgbClr val="006384"/>
      </a:accent6>
      <a:hlink>
        <a:srgbClr val="25BAE2"/>
      </a:hlink>
      <a:folHlink>
        <a:srgbClr val="B1C800"/>
      </a:folHlink>
    </a:clrScheme>
    <a:fontScheme name="1_Standarddesign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olienmaster_neues_Design_tcm262-120775">
  <a:themeElements>
    <a:clrScheme name="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FFFFFF"/>
      </a:accent3>
      <a:accent4>
        <a:srgbClr val="000000"/>
      </a:accent4>
      <a:accent5>
        <a:srgbClr val="F3B9AA"/>
      </a:accent5>
      <a:accent6>
        <a:srgbClr val="006384"/>
      </a:accent6>
      <a:hlink>
        <a:srgbClr val="25BAE2"/>
      </a:hlink>
      <a:folHlink>
        <a:srgbClr val="B1C800"/>
      </a:folHlink>
    </a:clrScheme>
    <a:fontScheme name="Folienmaster_neues_Design_tcm262-120775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Frutiger LT Com 45 Ligh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45 Light" pitchFamily="34" charset="0"/>
          </a:defRPr>
        </a:defPPr>
      </a:lstStyle>
    </a:lnDef>
  </a:objectDefaults>
  <a:extraClrSchemeLst>
    <a:extraClrScheme>
      <a:clrScheme name="Folienmaster_neues_Design_tcm262-12077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79C7D"/>
    </a:dk2>
    <a:lt2>
      <a:srgbClr val="A8AFAF"/>
    </a:lt2>
    <a:accent1>
      <a:srgbClr val="EB6A0A"/>
    </a:accent1>
    <a:accent2>
      <a:srgbClr val="006E92"/>
    </a:accent2>
    <a:accent3>
      <a:srgbClr val="FFFFFF"/>
    </a:accent3>
    <a:accent4>
      <a:srgbClr val="000000"/>
    </a:accent4>
    <a:accent5>
      <a:srgbClr val="F3B9AA"/>
    </a:accent5>
    <a:accent6>
      <a:srgbClr val="006384"/>
    </a:accent6>
    <a:hlink>
      <a:srgbClr val="25BAE2"/>
    </a:hlink>
    <a:folHlink>
      <a:srgbClr val="B1C8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980</Words>
  <Application>Microsoft Office PowerPoint</Application>
  <PresentationFormat>On-screen Show (4:3)</PresentationFormat>
  <Paragraphs>396</Paragraphs>
  <Slides>25</Slides>
  <Notes>17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Frutiger LT Com 55 Roman</vt:lpstr>
      <vt:lpstr>Wingdings</vt:lpstr>
      <vt:lpstr>Calibri</vt:lpstr>
      <vt:lpstr>MS PGothic</vt:lpstr>
      <vt:lpstr>Frutiger LT Com 45 Light</vt:lpstr>
      <vt:lpstr>Tahoma</vt:lpstr>
      <vt:lpstr>Symbol</vt:lpstr>
      <vt:lpstr>1_Standarddesign</vt:lpstr>
      <vt:lpstr>Folienmaster_neues_Design_tcm262-120775</vt:lpstr>
      <vt:lpstr>PowerPoint Presentation</vt:lpstr>
      <vt:lpstr>Die Fraunhofer-Gesellschaft im Profil  </vt:lpstr>
      <vt:lpstr>Fraunhofer FOKUS International</vt:lpstr>
      <vt:lpstr>Forschungskooperationen</vt:lpstr>
      <vt:lpstr>Von der Idee zur Lösung Neue Formen der Zusammenarbeit im öffentlichen und privaten Sektor</vt:lpstr>
      <vt:lpstr>Spin-offs</vt:lpstr>
      <vt:lpstr>Standardisierung and Foren (Auszug)</vt:lpstr>
      <vt:lpstr>Kernwerte von Fraunhofer FOKUS</vt:lpstr>
      <vt:lpstr>Wichtige  Technologische Entwicklungen Beiträge von Fraunhofer FOKUS</vt:lpstr>
      <vt:lpstr>FOKUS Themenfelder</vt:lpstr>
      <vt:lpstr>FOKUS Organisationsstruktur</vt:lpstr>
      <vt:lpstr>PowerPoint Presentation</vt:lpstr>
      <vt:lpstr>PowerPoint Presentation</vt:lpstr>
      <vt:lpstr>PowerPoint Presentation</vt:lpstr>
      <vt:lpstr>PowerPoint Presentation</vt:lpstr>
      <vt:lpstr>Woran wird geforscht</vt:lpstr>
      <vt:lpstr>Kommunikationswege der Komponenten</vt:lpstr>
      <vt:lpstr>Kombiniertes Ladesystem</vt:lpstr>
      <vt:lpstr>On-Board-Unit</vt:lpstr>
      <vt:lpstr>Mobility Data Cloud</vt:lpstr>
      <vt:lpstr>Mobility Data Cloud – Features &amp; Concepts</vt:lpstr>
      <vt:lpstr>PowerPoint Presentation</vt:lpstr>
      <vt:lpstr>Danke für Ihre Aufmerksamkeit  Fragen?</vt:lpstr>
      <vt:lpstr>PowerPoint Presentation</vt:lpstr>
      <vt:lpstr>Schaufenster Berlin und FOKUS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"KLIMALA programmierung"</dc:creator>
  <cp:lastModifiedBy>Ina</cp:lastModifiedBy>
  <cp:revision>1953</cp:revision>
  <cp:lastPrinted>2012-06-21T16:01:15Z</cp:lastPrinted>
  <dcterms:created xsi:type="dcterms:W3CDTF">2009-05-22T06:46:16Z</dcterms:created>
  <dcterms:modified xsi:type="dcterms:W3CDTF">2012-06-21T16:03:05Z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0x010100848FD7E24D7D3B49B95A0D77E409EE6A</vt:lpwstr>
  </property>
  <property fmtid="{D5CDD505-2E9C-101B-9397-08002B2CF9AE}" pid="3" name="NXPowerLiteLastOptimized">
    <vt:lpwstr>8666327</vt:lpwstr>
  </property>
  <property fmtid="{D5CDD505-2E9C-101B-9397-08002B2CF9AE}" pid="4" name="NXPowerLiteVersion">
    <vt:lpwstr>D4.1.2</vt:lpwstr>
  </property>
  <property fmtid="{D5CDD505-2E9C-101B-9397-08002B2CF9AE}" pid="5" name="_DCDateCreated">
    <vt:lpwstr>2010-02-18T11:49:29Z</vt:lpwstr>
  </property>
</Properties>
</file>